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4"/>
  </p:notesMasterIdLst>
  <p:sldIdLst>
    <p:sldId id="444" r:id="rId2"/>
    <p:sldId id="474" r:id="rId3"/>
    <p:sldId id="501" r:id="rId4"/>
    <p:sldId id="475" r:id="rId5"/>
    <p:sldId id="499" r:id="rId6"/>
    <p:sldId id="476" r:id="rId7"/>
    <p:sldId id="445" r:id="rId8"/>
    <p:sldId id="477" r:id="rId9"/>
    <p:sldId id="478" r:id="rId10"/>
    <p:sldId id="492" r:id="rId11"/>
    <p:sldId id="479" r:id="rId12"/>
    <p:sldId id="493" r:id="rId13"/>
    <p:sldId id="481" r:id="rId14"/>
    <p:sldId id="487" r:id="rId15"/>
    <p:sldId id="446" r:id="rId16"/>
    <p:sldId id="488" r:id="rId17"/>
    <p:sldId id="494" r:id="rId18"/>
    <p:sldId id="495" r:id="rId19"/>
    <p:sldId id="496" r:id="rId20"/>
    <p:sldId id="497" r:id="rId21"/>
    <p:sldId id="490" r:id="rId22"/>
    <p:sldId id="500" r:id="rId23"/>
  </p:sldIdLst>
  <p:sldSz cx="9144000" cy="6858000" type="screen4x3"/>
  <p:notesSz cx="7077075" cy="9051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e Scarpulla" initials="MAS" lastIdx="34" clrIdx="0"/>
  <p:cmAuthor id="1" name="College of Engineering " initials="CoE" lastIdx="1" clrIdx="1"/>
  <p:cmAuthor id="2" name="JR" initials="J"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82173" autoAdjust="0"/>
  </p:normalViewPr>
  <p:slideViewPr>
    <p:cSldViewPr>
      <p:cViewPr varScale="1">
        <p:scale>
          <a:sx n="88" d="100"/>
          <a:sy n="88" d="100"/>
        </p:scale>
        <p:origin x="-88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59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2596"/>
          </a:xfrm>
          <a:prstGeom prst="rect">
            <a:avLst/>
          </a:prstGeom>
        </p:spPr>
        <p:txBody>
          <a:bodyPr vert="horz" lIns="91440" tIns="45720" rIns="91440" bIns="45720" rtlCol="0"/>
          <a:lstStyle>
            <a:lvl1pPr algn="r">
              <a:defRPr sz="1200"/>
            </a:lvl1pPr>
          </a:lstStyle>
          <a:p>
            <a:fld id="{F0DFF1EB-C82F-4780-9F6C-4CAC6629EE77}" type="datetimeFigureOut">
              <a:rPr lang="en-US" smtClean="0"/>
              <a:pPr/>
              <a:t>4/11/2012</a:t>
            </a:fld>
            <a:endParaRPr lang="en-US"/>
          </a:p>
        </p:txBody>
      </p:sp>
      <p:sp>
        <p:nvSpPr>
          <p:cNvPr id="4" name="Slide Image Placeholder 3"/>
          <p:cNvSpPr>
            <a:spLocks noGrp="1" noRot="1" noChangeAspect="1"/>
          </p:cNvSpPr>
          <p:nvPr>
            <p:ph type="sldImg" idx="2"/>
          </p:nvPr>
        </p:nvSpPr>
        <p:spPr>
          <a:xfrm>
            <a:off x="1276350" y="67945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99665"/>
            <a:ext cx="5661660" cy="40733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97758"/>
            <a:ext cx="3066733" cy="45259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97758"/>
            <a:ext cx="3066733" cy="452596"/>
          </a:xfrm>
          <a:prstGeom prst="rect">
            <a:avLst/>
          </a:prstGeom>
        </p:spPr>
        <p:txBody>
          <a:bodyPr vert="horz" lIns="91440" tIns="45720" rIns="91440" bIns="45720" rtlCol="0" anchor="b"/>
          <a:lstStyle>
            <a:lvl1pPr algn="r">
              <a:defRPr sz="1200"/>
            </a:lvl1pPr>
          </a:lstStyle>
          <a:p>
            <a:fld id="{8146964F-1DD3-4612-8711-5516F881951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ultimate goal of missionary work is to get people reading the </a:t>
            </a:r>
            <a:r>
              <a:rPr lang="en-US" baseline="0" dirty="0" err="1" smtClean="0"/>
              <a:t>BoM</a:t>
            </a:r>
            <a:r>
              <a:rPr lang="en-US" baseline="0" dirty="0" smtClean="0"/>
              <a:t>, coming to church, getting baptized, and paying tithing.  In a sense, they are basically “selling” their theology, and anything they do to elicit compliance is considered good work, even if it is devious and manipulative.  Many of the tricks employed by door-to-door salesmen are readily employed by LDS missionaries.</a:t>
            </a:r>
          </a:p>
          <a:p>
            <a:endParaRPr lang="en-US" baseline="0" dirty="0" smtClean="0"/>
          </a:p>
        </p:txBody>
      </p:sp>
      <p:sp>
        <p:nvSpPr>
          <p:cNvPr id="4" name="Slide Number Placeholder 3"/>
          <p:cNvSpPr>
            <a:spLocks noGrp="1"/>
          </p:cNvSpPr>
          <p:nvPr>
            <p:ph type="sldNum" sz="quarter" idx="10"/>
          </p:nvPr>
        </p:nvSpPr>
        <p:spPr/>
        <p:txBody>
          <a:bodyPr/>
          <a:lstStyle/>
          <a:p>
            <a:fld id="{8146964F-1DD3-4612-8711-5516F881951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ultimate problem with reliance on things like “the divine witness of the holy spirit” is</a:t>
            </a:r>
            <a:r>
              <a:rPr lang="en-US" baseline="0" dirty="0" smtClean="0"/>
              <a:t> that such things are completely indistinguishable from the natural background of hallucinatory noise that we all experience.  Religious believers from all faiths will claim divine manifestations in this form, yet still cannot seem to converge on a single version of theology.  So unless your voice can perform something tangibly meaningful, there is no reason to prefer one form of apparent hallucination over the other.  They are all equivalent.  </a:t>
            </a:r>
          </a:p>
          <a:p>
            <a:endParaRPr lang="en-US" baseline="0" dirty="0" smtClean="0"/>
          </a:p>
          <a:p>
            <a:r>
              <a:rPr lang="en-US" baseline="0" dirty="0" smtClean="0"/>
              <a:t>The sad thing is, demonstration of divine power should be a piece of cake.  Here are just a few examples of simple demonstrations that would all be very compelling evidence of a truly spiritual phenomenon.</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Which is more likely?  That God preferred form of personal revelation is indistinguishable from random hallucinatory noise?  </a:t>
            </a:r>
            <a:r>
              <a:rPr lang="en-US" b="1" baseline="0" dirty="0" smtClean="0"/>
              <a:t>Or that all the apparent manifestations of “the spirit” (or whatever) are simply part of that very same noise?</a:t>
            </a:r>
          </a:p>
          <a:p>
            <a:endParaRPr lang="en-US" baseline="0" dirty="0" smtClean="0"/>
          </a:p>
          <a:p>
            <a:r>
              <a:rPr lang="en-US" baseline="0" dirty="0" smtClean="0"/>
              <a:t>Take home point:  Unless your voice can produce information that is completely outside of your own perception (</a:t>
            </a:r>
            <a:r>
              <a:rPr lang="en-US" baseline="0" dirty="0" err="1" smtClean="0"/>
              <a:t>ie</a:t>
            </a:r>
            <a:r>
              <a:rPr lang="en-US" baseline="0" dirty="0" smtClean="0"/>
              <a:t>, see through walls, predict the future, prove Fermat’s last theorem in less than 2 pages, manifest in multiple people, and do so under </a:t>
            </a:r>
            <a:r>
              <a:rPr lang="en-US" b="1" baseline="0" dirty="0" smtClean="0"/>
              <a:t>controlled conditions</a:t>
            </a:r>
            <a:r>
              <a:rPr lang="en-US" baseline="0" dirty="0" smtClean="0"/>
              <a:t>), then your voice is almost certainly a natural auditory hallucination.  </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a name for this. </a:t>
            </a:r>
            <a:r>
              <a:rPr lang="en-US" baseline="0" dirty="0" smtClean="0"/>
              <a:t> It is called an “argument from ignorance.”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want</a:t>
            </a:r>
            <a:r>
              <a:rPr lang="en-US" baseline="0" dirty="0" smtClean="0"/>
              <a:t> you to form an impression of a stranger.  You will do so based entirely on a set of six adjectives.  Consider these adjectives as if they were taken from six close friends of Bob.   Rate Bob on a scale of [-5,5] (unfavorable, favorable).  Give this experiment to a dozen or so subjects and you’ll probably get a score between 1 and 2.</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repeat the experiment again, but reverse the order of the words.  All of a sudden, subjects will tend to rate Bob negatively.  Why?</a:t>
            </a:r>
          </a:p>
          <a:p>
            <a:endParaRPr lang="en-US" baseline="0" dirty="0" smtClean="0"/>
          </a:p>
          <a:p>
            <a:r>
              <a:rPr lang="en-US" baseline="0" dirty="0" smtClean="0"/>
              <a:t>The words were deliberately engineered to flow in a specific order from favorable to unfavorable traits (and then vice versa).  However, people tend to be influenced more by the information that come FIRST and less by the information that comes later.  This biases the favorability response towards the initial words.  </a:t>
            </a:r>
            <a:br>
              <a:rPr lang="en-US" baseline="0" dirty="0" smtClean="0"/>
            </a:br>
            <a:r>
              <a:rPr lang="en-US" baseline="0" dirty="0" smtClean="0"/>
              <a:t>The difference in response between orders is called the </a:t>
            </a:r>
            <a:r>
              <a:rPr lang="en-US" u="sng" baseline="0" dirty="0" smtClean="0"/>
              <a:t>PRIMACY</a:t>
            </a:r>
            <a:r>
              <a:rPr lang="en-US" baseline="0" dirty="0" smtClean="0"/>
              <a:t>: 1.38 – (-0.72) = 2.10.  </a:t>
            </a:r>
          </a:p>
        </p:txBody>
      </p:sp>
      <p:sp>
        <p:nvSpPr>
          <p:cNvPr id="4" name="Slide Number Placeholder 3"/>
          <p:cNvSpPr>
            <a:spLocks noGrp="1"/>
          </p:cNvSpPr>
          <p:nvPr>
            <p:ph type="sldNum" sz="quarter" idx="10"/>
          </p:nvPr>
        </p:nvSpPr>
        <p:spPr/>
        <p:txBody>
          <a:bodyPr/>
          <a:lstStyle/>
          <a:p>
            <a:fld id="{8146964F-1DD3-4612-8711-5516F881951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does</a:t>
            </a:r>
            <a:r>
              <a:rPr lang="en-US" baseline="0" dirty="0" smtClean="0"/>
              <a:t> the existence of tides suddenly prove the existence of God?  Or the moon?  Or the universe?  How does our failure to render a scientific answer to some given phenomenon automatically lead us to the conclusion that a magical sky-fairy just </a:t>
            </a:r>
            <a:r>
              <a:rPr lang="en-US" baseline="0" dirty="0" err="1" smtClean="0"/>
              <a:t>poofed</a:t>
            </a:r>
            <a:r>
              <a:rPr lang="en-US" baseline="0" dirty="0" smtClean="0"/>
              <a:t> it all into existence?</a:t>
            </a:r>
          </a:p>
          <a:p>
            <a:endParaRPr lang="en-US" baseline="0" dirty="0" smtClean="0"/>
          </a:p>
          <a:p>
            <a:r>
              <a:rPr lang="en-US" baseline="0" dirty="0" smtClean="0"/>
              <a:t>Another interview has Bill saying, “You can’t explain how it all got here.”</a:t>
            </a:r>
          </a:p>
          <a:p>
            <a:endParaRPr lang="en-US" baseline="0" dirty="0" smtClean="0"/>
          </a:p>
          <a:p>
            <a:r>
              <a:rPr lang="en-US" baseline="0" dirty="0" smtClean="0"/>
              <a:t>This is called an argument from existence.  The logic is excruciatingly lame, yet people are hugely compelled by it.   WHY?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Interestingly, need for cognitive closure</a:t>
            </a:r>
            <a:r>
              <a:rPr lang="en-US" baseline="0" dirty="0" smtClean="0"/>
              <a:t> is an actual personality trait that some people exhibit more than others.  All you do is rate yourself on a series of questions.  The net result is a number that reflects your overall need for closure and represents “the de</a:t>
            </a:r>
            <a:r>
              <a:rPr lang="en-US" sz="1200" i="0" kern="1200" baseline="0" dirty="0" smtClean="0">
                <a:solidFill>
                  <a:schemeClr val="tx1"/>
                </a:solidFill>
                <a:latin typeface="+mn-lt"/>
                <a:ea typeface="+mn-ea"/>
                <a:cs typeface="+mn-cs"/>
              </a:rPr>
              <a:t>sire for an answer on a given topic, </a:t>
            </a:r>
            <a:r>
              <a:rPr lang="en-US" sz="1200" i="1" kern="1200" baseline="0" dirty="0" smtClean="0">
                <a:solidFill>
                  <a:schemeClr val="tx1"/>
                </a:solidFill>
                <a:latin typeface="+mn-lt"/>
                <a:ea typeface="+mn-ea"/>
                <a:cs typeface="+mn-cs"/>
              </a:rPr>
              <a:t>any answer</a:t>
            </a:r>
            <a:r>
              <a:rPr lang="en-US" sz="1200" i="0" kern="1200" baseline="0" dirty="0" smtClean="0">
                <a:solidFill>
                  <a:schemeClr val="tx1"/>
                </a:solidFill>
                <a:latin typeface="+mn-lt"/>
                <a:ea typeface="+mn-ea"/>
                <a:cs typeface="+mn-cs"/>
              </a:rPr>
              <a:t>, as compared to confusion and ambiguity.”</a:t>
            </a:r>
            <a:endParaRPr lang="en-US" i="0" baseline="0" dirty="0" smtClean="0"/>
          </a:p>
          <a:p>
            <a:pPr marL="228600" indent="-228600">
              <a:buNone/>
            </a:pPr>
            <a:endParaRPr lang="en-US" dirty="0" smtClean="0"/>
          </a:p>
          <a:p>
            <a:pPr marL="228600" indent="-228600">
              <a:buNone/>
            </a:pP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 whole bunch of papers on the subject of NFCC, primacy, intolerance of ambiguity,</a:t>
            </a:r>
            <a:r>
              <a:rPr lang="en-US" baseline="0" dirty="0" smtClean="0"/>
              <a:t> etc.  This paper simply shows a nice demonstration of the link between NFCC and primacy, which is relevant to our discussion.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a:t>
            </a:r>
            <a:r>
              <a:rPr lang="en-US" baseline="0" dirty="0" smtClean="0"/>
              <a:t> with low NFCC are virtually immune to primacy effects.  </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Low balling is an especially dirty trick that comes to mind.  Call some freshman students over the phone and offer them course credit for taking part in an experiment on “thinking processes.”  Tell them that they need to come in at 7am on a Weekday (yikes!).  Or, first wait for a “yes” and then tell them it will be at 7am.</a:t>
            </a:r>
          </a:p>
          <a:p>
            <a:endParaRPr lang="en-US" baseline="0" dirty="0" smtClean="0"/>
          </a:p>
        </p:txBody>
      </p:sp>
      <p:sp>
        <p:nvSpPr>
          <p:cNvPr id="4" name="Slide Number Placeholder 3"/>
          <p:cNvSpPr>
            <a:spLocks noGrp="1"/>
          </p:cNvSpPr>
          <p:nvPr>
            <p:ph type="sldNum" sz="quarter" idx="10"/>
          </p:nvPr>
        </p:nvSpPr>
        <p:spPr/>
        <p:txBody>
          <a:bodyPr/>
          <a:lstStyle/>
          <a:p>
            <a:fld id="{8146964F-1DD3-4612-8711-5516F881951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a quick slide.  NFCC seems to have</a:t>
            </a:r>
            <a:r>
              <a:rPr lang="en-US" baseline="0" dirty="0" smtClean="0"/>
              <a:t> a link with religiosity and fundamentalism.  At least two papers have confirmed this connection.  It is not dramatically strong, but it does seem to positively correlate.</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can’t</a:t>
            </a:r>
            <a:r>
              <a:rPr lang="en-US" baseline="0" dirty="0" smtClean="0"/>
              <a:t> explain how it all got here!” – Bill </a:t>
            </a:r>
            <a:r>
              <a:rPr lang="en-US" baseline="0" dirty="0" err="1" smtClean="0"/>
              <a:t>O’Rilley</a:t>
            </a:r>
            <a:r>
              <a:rPr lang="en-US" baseline="0" dirty="0" smtClean="0"/>
              <a:t> while interviewing Richard Dawkins.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why “God of the Gaps” reasoning is so prolific, even though it is nothing more than a pure argument from ignorance.</a:t>
            </a:r>
          </a:p>
          <a:p>
            <a:endParaRPr lang="en-US" baseline="0" dirty="0" smtClean="0"/>
          </a:p>
          <a:p>
            <a:r>
              <a:rPr lang="en-US" baseline="0" dirty="0" smtClean="0"/>
              <a:t>People with high NFCC cannot stand ambiguity or uncertainty.  They therefore latch on to whatever answer happens to come along first.  “God did it” is such a common answer to everything we do not know, people cannot help but latch on to it when seeking answers to deep questions.  Once an answer is embedded in our heads, confirmation bias and belief perseverance take over.  </a:t>
            </a:r>
          </a:p>
          <a:p>
            <a:endParaRPr lang="en-US" baseline="0" dirty="0" smtClean="0"/>
          </a:p>
        </p:txBody>
      </p:sp>
      <p:sp>
        <p:nvSpPr>
          <p:cNvPr id="4" name="Slide Number Placeholder 3"/>
          <p:cNvSpPr>
            <a:spLocks noGrp="1"/>
          </p:cNvSpPr>
          <p:nvPr>
            <p:ph type="sldNum" sz="quarter" idx="10"/>
          </p:nvPr>
        </p:nvSpPr>
        <p:spPr/>
        <p:txBody>
          <a:bodyPr/>
          <a:lstStyle/>
          <a:p>
            <a:fld id="{8146964F-1DD3-4612-8711-5516F881951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 </a:t>
            </a:r>
            <a:r>
              <a:rPr lang="en-US" dirty="0" err="1" smtClean="0"/>
              <a:t>gajillion</a:t>
            </a:r>
            <a:r>
              <a:rPr lang="en-US" dirty="0" smtClean="0"/>
              <a:t> different cognitive</a:t>
            </a:r>
            <a:r>
              <a:rPr lang="en-US" baseline="0" dirty="0" smtClean="0"/>
              <a:t> biases out there, and we could easily spend days going over all the various studies.  Hopefully, the point is clear by now.  We human beings seriously SUCK at exercising rational thought.  Our memories and our perceptions are readily distorted.  Social pressure jerks us around in all sorts of ways.  We’re hopeless suckers against clever salesmen. But worst of all, the Church (and religion in general) tries to work WITHIN our hopeless biases rather than around them.  What does this say about the nature of religion and the Church? What does this say about science and scientific method?</a:t>
            </a:r>
          </a:p>
        </p:txBody>
      </p:sp>
      <p:sp>
        <p:nvSpPr>
          <p:cNvPr id="4" name="Slide Number Placeholder 3"/>
          <p:cNvSpPr>
            <a:spLocks noGrp="1"/>
          </p:cNvSpPr>
          <p:nvPr>
            <p:ph type="sldNum" sz="quarter" idx="10"/>
          </p:nvPr>
        </p:nvSpPr>
        <p:spPr/>
        <p:txBody>
          <a:bodyPr/>
          <a:lstStyle/>
          <a:p>
            <a:fld id="{8146964F-1DD3-4612-8711-5516F881951E}"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Subjects in the that's-not-all (TNA; </a:t>
            </a:r>
            <a:r>
              <a:rPr lang="en-US" sz="1200" i="1" kern="1200" baseline="0" dirty="0" smtClean="0">
                <a:solidFill>
                  <a:schemeClr val="tx1"/>
                </a:solidFill>
                <a:latin typeface="+mn-lt"/>
                <a:ea typeface="+mn-ea"/>
                <a:cs typeface="+mn-cs"/>
              </a:rPr>
              <a:t>N = 30) condition were told that the cupcakes were 75C each. At this </a:t>
            </a:r>
            <a:r>
              <a:rPr lang="en-US" sz="1200" kern="1200" baseline="0" dirty="0" smtClean="0">
                <a:solidFill>
                  <a:schemeClr val="tx1"/>
                </a:solidFill>
                <a:latin typeface="+mn-lt"/>
                <a:ea typeface="+mn-ea"/>
                <a:cs typeface="+mn-cs"/>
              </a:rPr>
              <a:t>exact moment the second experimenter, who had been looking down at some papers, tapped the first experimenter on the shoulder. The first experimenter held up his or her hand and said to the customer "wait a second" without allowing the customer to respond to the price of the cupcake. After a very brief exchange between the experimenters (approximately 2-3 s), the first experimenter lowered his hand and announced to the subjects that the price included two medium-sized cookies.</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Call people over the phone and tell them you are part of a consumer study organization (“California Consumers Group”).  Ask if a team of 5-6 men can come to your house and rummage through your stuff so as to catalogue your household consumption (large request).  Or, first get them to answer a few benign questions about soap usage (small request) before brining up the large request.</a:t>
            </a:r>
          </a:p>
          <a:p>
            <a:endParaRPr lang="en-US" baseline="0" dirty="0" smtClean="0"/>
          </a:p>
          <a:p>
            <a:r>
              <a:rPr lang="en-US" baseline="0" dirty="0" smtClean="0"/>
              <a:t>Take home points:  People are freakishly easy to manipulate into compliance.  Compliance can then be used to generate cognitive dissonance.  Cognitive dissonance can be used to generate sincere internal beliefs.  </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 about the doctrine of th</a:t>
            </a:r>
            <a:r>
              <a:rPr lang="en-US" baseline="0" dirty="0" smtClean="0"/>
              <a:t>e “milk before the meat.”  It is easier to accept more outlandish requests when you have already acquiesced to smaller intrusions.</a:t>
            </a:r>
          </a:p>
          <a:p>
            <a:endParaRPr lang="en-US" baseline="0" dirty="0" smtClean="0"/>
          </a:p>
          <a:p>
            <a:r>
              <a:rPr lang="en-US" baseline="0" dirty="0" smtClean="0"/>
              <a:t>John, do you maybe have any examples or similar sales tactics designed to generate compliance and exposure to converts?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I </a:t>
            </a:r>
            <a:r>
              <a:rPr lang="en-US" baseline="0" dirty="0" smtClean="0"/>
              <a:t>knew a girl once (roommate of my girlfriend at the time) who invited her non-LDS friend over for dinner with the missionaries.  She knew full well that the missionaries were going to try and proselytize to this person, but almost certainly did not tell her that beforehand.  If the friend knew, she may have likely declined the invitation.  However, once you are committed to the evening, it is “rude” to get up and leave for the stuff you don’t like, even if you would have refused it anyway.</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8146964F-1DD3-4612-8711-5516F881951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a:t>
            </a:r>
            <a:r>
              <a:rPr lang="en-US" baseline="0" dirty="0" smtClean="0"/>
              <a:t> and my brother started thinking a lot about these various techniques and their interrelationships with each other.  So we started playing around with a flowchart to see if we could visualize the process better.  This is what we came up with for the current stage our progress per the discussion.  I freely admit that this is hardly a rigorous scientific chart, but it does make a few key points.  First, it is kind of funny to watch it grow messier and more convoluted with each new study.  Secondly, it powerfully emphasizes the staggering array of psychological mechanisms by which ideas can be generated out of pure imagination and then implanted into the human brain.  Remember that each arrow has been empirically demonstrated in peer-reviewed experiments, and that each arrow is statistically reliable in its power to skew human beliefs.</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Often times people will claim to “feel the spirit” or personally witness to the “voice of God.”  These can be very</a:t>
            </a:r>
            <a:r>
              <a:rPr lang="en-US" baseline="0" dirty="0" smtClean="0"/>
              <a:t> powerful testimonies because they represent an apparently direct contact with the divine.  But how special is this really?  How reliable are such experiences?  Why do some people have them more often than others?  Is it possible that God really does “speak” with his children this way?</a:t>
            </a:r>
          </a:p>
          <a:p>
            <a:endParaRPr lang="en-US" baseline="0" dirty="0" smtClean="0"/>
          </a:p>
          <a:p>
            <a:r>
              <a:rPr lang="en-US" baseline="0" dirty="0" smtClean="0"/>
              <a:t>These questions nagged at me until I heard an interview on some radio talk show (don’t even remember which one exactly).  The woman was a literal “voice hearer” who started hearing voices when her life went through some emotionally difficult times.  She made the comment that such experiences are actually fairly common.  This really struck me and motivated me to do some research.  There are actually whole support groups online and around the world where people talk about this stuff and share their experiences.  Anywhere from 2-5% of the population experiences regular auditory hallucinations in the form of voices.  HOW COOL IS THAT? :D</a:t>
            </a:r>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following</a:t>
            </a:r>
            <a:r>
              <a:rPr lang="en-US" baseline="0" dirty="0" smtClean="0"/>
              <a:t> is a list of documented triggers that statistically lead to auditory hallucinations in the form of voices.  This list only took me perhaps 1-2 hours of digging around in the scientific journals.  I could probably even double it if I tried hard enough.  There is nothing special whatsoever about hearing voices.  It is perfectly normal.  I have even personally experienced this myself during the transition from awake into sleep.  It literally feels like a voice in your mind is talking outside of your own conscious control.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Another key finding is that such hallucinations are relatively common. There is nothing crazy or “coo </a:t>
            </a:r>
            <a:r>
              <a:rPr lang="en-US" baseline="0" dirty="0" err="1" smtClean="0"/>
              <a:t>coo</a:t>
            </a:r>
            <a:r>
              <a:rPr lang="en-US" baseline="0" dirty="0" smtClean="0"/>
              <a:t>” about a person that experiences some form of verbal hallucinations.  They happen all the time to nearly everyone.  Most of the time they are harmless or virtually undetectable and go unnoticed.  Other times they can be pleasant or uplifting.  Occasionally they can be severe and debilitating.  </a:t>
            </a:r>
            <a:endParaRPr lang="en-US" dirty="0" smtClean="0"/>
          </a:p>
          <a:p>
            <a:endParaRPr lang="en-US" dirty="0"/>
          </a:p>
        </p:txBody>
      </p:sp>
      <p:sp>
        <p:nvSpPr>
          <p:cNvPr id="4" name="Slide Number Placeholder 3"/>
          <p:cNvSpPr>
            <a:spLocks noGrp="1"/>
          </p:cNvSpPr>
          <p:nvPr>
            <p:ph type="sldNum" sz="quarter" idx="10"/>
          </p:nvPr>
        </p:nvSpPr>
        <p:spPr/>
        <p:txBody>
          <a:bodyPr/>
          <a:lstStyle/>
          <a:p>
            <a:fld id="{8146964F-1DD3-4612-8711-5516F881951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very interesting study compared the relative</a:t>
            </a:r>
            <a:r>
              <a:rPr lang="en-US" baseline="0" dirty="0" smtClean="0"/>
              <a:t> properties of voice hallucinations among various subjects.  Interestingly, the vast majority of voices are relatively quiet.  Other voices are not really “voices” at all, but feel instead like urges and thoughts that are beyond the control of the subject.  The authors even dubbed these experiences as “intrusions.”  This reminds me a great deal about the “still small voice” that Mormons are so passionately fond of. </a:t>
            </a:r>
          </a:p>
          <a:p>
            <a:endParaRPr lang="en-US" baseline="0" dirty="0" smtClean="0"/>
          </a:p>
          <a:p>
            <a:r>
              <a:rPr lang="en-US" baseline="0" dirty="0" smtClean="0"/>
              <a:t>Other parameters studied were relative control that people have over their voices and relative conformity between the voices’ personalities and the personality of the subjects.  People experience a huge variance in all of these features, including healthy, normal individuals.</a:t>
            </a:r>
          </a:p>
          <a:p>
            <a:endParaRPr lang="en-US" baseline="0" dirty="0" smtClean="0"/>
          </a:p>
          <a:p>
            <a:r>
              <a:rPr lang="en-US" baseline="0" dirty="0" smtClean="0"/>
              <a:t>What does it mean when there exists a natural phenomenon that practically replicates all of the symptoms of a personal religious revelation?</a:t>
            </a:r>
          </a:p>
          <a:p>
            <a:endParaRPr lang="en-US" baseline="0" dirty="0" smtClean="0"/>
          </a:p>
        </p:txBody>
      </p:sp>
      <p:sp>
        <p:nvSpPr>
          <p:cNvPr id="4" name="Slide Number Placeholder 3"/>
          <p:cNvSpPr>
            <a:spLocks noGrp="1"/>
          </p:cNvSpPr>
          <p:nvPr>
            <p:ph type="sldNum" sz="quarter" idx="10"/>
          </p:nvPr>
        </p:nvSpPr>
        <p:spPr/>
        <p:txBody>
          <a:bodyPr/>
          <a:lstStyle/>
          <a:p>
            <a:fld id="{8146964F-1DD3-4612-8711-5516F881951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2F11602-9D6E-4815-9411-1331C97A6826}" type="datetime1">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F0D803-29F5-4A26-B1B5-97005BAD1F5F}" type="datetime1">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EF87B8-85C7-47CD-8C16-AC0E3E1ACA59}" type="datetime1">
              <a:rPr lang="en-US" smtClean="0"/>
              <a:pPr/>
              <a:t>4/11/2012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6EB106-AAE3-4F3C-9180-06819DF81332}" type="datetime1">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9DEF738-C10E-4394-AEC0-79B5ED6C2E9C}" type="datetime1">
              <a:rPr lang="en-US" smtClean="0"/>
              <a:pPr/>
              <a:t>4/11/2012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D3383C-E415-4F4C-B5BB-88166798896D}" type="datetime1">
              <a:rPr lang="en-US" smtClean="0"/>
              <a:pPr/>
              <a:t>4/11/2012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729C238-70E4-4A72-8B91-FF2E502DF7E9}" type="datetime1">
              <a:rPr lang="en-US" smtClean="0"/>
              <a:pPr/>
              <a:t>4/11/2012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E6D5911-F2CF-40A7-AF18-0A962CA02CF5}" type="datetime1">
              <a:rPr lang="en-US" smtClean="0"/>
              <a:pPr/>
              <a:t>4/11/2012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CBAF6-BF68-4870-A645-10B9C7E9D870}" type="datetime1">
              <a:rPr lang="en-US" smtClean="0"/>
              <a:pPr/>
              <a:t>4/11/2012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F11A090-EBCF-4DB2-AC7D-CEC766D3F1C3}" type="datetime1">
              <a:rPr lang="en-US" smtClean="0"/>
              <a:pPr/>
              <a:t>4/11/2012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E3367D0-93B5-4008-86E9-AB900C492475}" type="datetime1">
              <a:rPr lang="en-US" smtClean="0"/>
              <a:pPr/>
              <a:t>4/11/2012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FBB8545-5D01-4DBC-8DCB-86CFCFD2A009}" type="datetime1">
              <a:rPr lang="en-US" smtClean="0"/>
              <a:pPr/>
              <a:t>4/11/2012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Techniques</a:t>
            </a:r>
            <a:endParaRPr lang="en-US" dirty="0"/>
          </a:p>
        </p:txBody>
      </p:sp>
      <p:sp>
        <p:nvSpPr>
          <p:cNvPr id="4" name="Content Placeholder 3"/>
          <p:cNvSpPr>
            <a:spLocks noGrp="1"/>
          </p:cNvSpPr>
          <p:nvPr>
            <p:ph idx="1"/>
          </p:nvPr>
        </p:nvSpPr>
        <p:spPr>
          <a:xfrm>
            <a:off x="381000" y="1676400"/>
            <a:ext cx="4419600" cy="4778009"/>
          </a:xfrm>
        </p:spPr>
        <p:txBody>
          <a:bodyPr>
            <a:noAutofit/>
          </a:bodyPr>
          <a:lstStyle/>
          <a:p>
            <a:r>
              <a:rPr lang="en-US" sz="2400" dirty="0" smtClean="0"/>
              <a:t>Foot in the door</a:t>
            </a:r>
          </a:p>
          <a:p>
            <a:pPr lvl="1"/>
            <a:r>
              <a:rPr lang="en-US" sz="2000" dirty="0" smtClean="0"/>
              <a:t>Large compliance is more likely after a small one</a:t>
            </a:r>
          </a:p>
          <a:p>
            <a:r>
              <a:rPr lang="en-US" sz="2400" dirty="0" smtClean="0"/>
              <a:t>Door in the face</a:t>
            </a:r>
          </a:p>
          <a:p>
            <a:pPr lvl="1"/>
            <a:r>
              <a:rPr lang="en-US" sz="2000" dirty="0" smtClean="0"/>
              <a:t>Compliance is more likely after a rejection</a:t>
            </a:r>
          </a:p>
          <a:p>
            <a:r>
              <a:rPr lang="en-US" sz="2400" dirty="0" smtClean="0"/>
              <a:t>Low balling</a:t>
            </a:r>
          </a:p>
          <a:p>
            <a:pPr lvl="1"/>
            <a:r>
              <a:rPr lang="en-US" sz="2000" dirty="0" smtClean="0"/>
              <a:t>Compliance more likely if costs are revealed after securing an agreement</a:t>
            </a:r>
          </a:p>
          <a:p>
            <a:r>
              <a:rPr lang="en-US" sz="2400" dirty="0" smtClean="0"/>
              <a:t>That’s not all!</a:t>
            </a:r>
          </a:p>
          <a:p>
            <a:pPr lvl="1"/>
            <a:r>
              <a:rPr lang="en-US" sz="2000" dirty="0" smtClean="0"/>
              <a:t>Compliance more likely if apparent value is elevated</a:t>
            </a:r>
          </a:p>
          <a:p>
            <a:endParaRPr lang="en-US" sz="2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a:t>
            </a:fld>
            <a:endParaRPr lang="en-US"/>
          </a:p>
        </p:txBody>
      </p:sp>
      <p:pic>
        <p:nvPicPr>
          <p:cNvPr id="1027" name="Picture 3" descr="C:\docs\Mormon Stories\figs\mormon_missionaries.jpg"/>
          <p:cNvPicPr>
            <a:picLocks noChangeAspect="1" noChangeArrowheads="1"/>
          </p:cNvPicPr>
          <p:nvPr/>
        </p:nvPicPr>
        <p:blipFill>
          <a:blip r:embed="rId3" cstate="print"/>
          <a:srcRect/>
          <a:stretch>
            <a:fillRect/>
          </a:stretch>
        </p:blipFill>
        <p:spPr bwMode="auto">
          <a:xfrm>
            <a:off x="5105400" y="1645920"/>
            <a:ext cx="3657600" cy="475488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Hallucination or No?</a:t>
            </a:r>
            <a:endParaRPr lang="en-US" dirty="0"/>
          </a:p>
        </p:txBody>
      </p:sp>
      <p:sp>
        <p:nvSpPr>
          <p:cNvPr id="3" name="Content Placeholder 2"/>
          <p:cNvSpPr>
            <a:spLocks noGrp="1"/>
          </p:cNvSpPr>
          <p:nvPr>
            <p:ph idx="1"/>
          </p:nvPr>
        </p:nvSpPr>
        <p:spPr>
          <a:xfrm>
            <a:off x="228600" y="1752600"/>
            <a:ext cx="4191000" cy="4495800"/>
          </a:xfrm>
        </p:spPr>
        <p:txBody>
          <a:bodyPr>
            <a:normAutofit fontScale="70000" lnSpcReduction="20000"/>
          </a:bodyPr>
          <a:lstStyle/>
          <a:p>
            <a:pPr>
              <a:spcBef>
                <a:spcPts val="600"/>
              </a:spcBef>
              <a:spcAft>
                <a:spcPts val="600"/>
              </a:spcAft>
            </a:pPr>
            <a:r>
              <a:rPr lang="en-US" b="1" dirty="0" smtClean="0"/>
              <a:t>Can other people hear your same voice?  </a:t>
            </a:r>
          </a:p>
          <a:p>
            <a:pPr lvl="1">
              <a:spcBef>
                <a:spcPts val="600"/>
              </a:spcBef>
              <a:spcAft>
                <a:spcPts val="600"/>
              </a:spcAft>
            </a:pPr>
            <a:r>
              <a:rPr lang="en-US" dirty="0" smtClean="0"/>
              <a:t>Is the information consistent?</a:t>
            </a:r>
          </a:p>
          <a:p>
            <a:pPr>
              <a:spcBef>
                <a:spcPts val="600"/>
              </a:spcBef>
              <a:spcAft>
                <a:spcPts val="600"/>
              </a:spcAft>
            </a:pPr>
            <a:r>
              <a:rPr lang="en-US" b="1" dirty="0" smtClean="0"/>
              <a:t>Does the voice say anything useful?</a:t>
            </a:r>
          </a:p>
          <a:p>
            <a:pPr lvl="1">
              <a:spcBef>
                <a:spcPts val="600"/>
              </a:spcBef>
              <a:spcAft>
                <a:spcPts val="600"/>
              </a:spcAft>
            </a:pPr>
            <a:r>
              <a:rPr lang="en-US" dirty="0" smtClean="0"/>
              <a:t>Predict earthquakes?</a:t>
            </a:r>
          </a:p>
          <a:p>
            <a:pPr lvl="1">
              <a:spcBef>
                <a:spcPts val="600"/>
              </a:spcBef>
              <a:spcAft>
                <a:spcPts val="600"/>
              </a:spcAft>
            </a:pPr>
            <a:r>
              <a:rPr lang="en-US" dirty="0" smtClean="0"/>
              <a:t>Reveal profound, inhuman wisdom?</a:t>
            </a:r>
          </a:p>
          <a:p>
            <a:pPr>
              <a:spcBef>
                <a:spcPts val="600"/>
              </a:spcBef>
              <a:spcAft>
                <a:spcPts val="600"/>
              </a:spcAft>
            </a:pPr>
            <a:r>
              <a:rPr lang="en-US" b="1" dirty="0" smtClean="0"/>
              <a:t>Can your voice manifest itself physically?</a:t>
            </a:r>
          </a:p>
          <a:p>
            <a:pPr lvl="1">
              <a:spcBef>
                <a:spcPts val="600"/>
              </a:spcBef>
              <a:spcAft>
                <a:spcPts val="600"/>
              </a:spcAft>
            </a:pPr>
            <a:r>
              <a:rPr lang="en-US" dirty="0" smtClean="0"/>
              <a:t>Move objects?  </a:t>
            </a:r>
          </a:p>
          <a:p>
            <a:pPr lvl="1">
              <a:spcBef>
                <a:spcPts val="600"/>
              </a:spcBef>
              <a:spcAft>
                <a:spcPts val="600"/>
              </a:spcAft>
            </a:pPr>
            <a:r>
              <a:rPr lang="en-US" dirty="0" smtClean="0"/>
              <a:t>Make your pets dance?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pic>
        <p:nvPicPr>
          <p:cNvPr id="1026" name="Picture 2" descr="C:\rants\Psychology of Belief\Voices\pics\JesusHealing.jpg"/>
          <p:cNvPicPr>
            <a:picLocks noChangeAspect="1" noChangeArrowheads="1"/>
          </p:cNvPicPr>
          <p:nvPr/>
        </p:nvPicPr>
        <p:blipFill>
          <a:blip r:embed="rId3" cstate="print"/>
          <a:srcRect/>
          <a:stretch>
            <a:fillRect/>
          </a:stretch>
        </p:blipFill>
        <p:spPr bwMode="auto">
          <a:xfrm>
            <a:off x="4572000" y="1752600"/>
            <a:ext cx="4297680" cy="429768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Points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10" name="Rectangle 9"/>
          <p:cNvSpPr/>
          <p:nvPr/>
        </p:nvSpPr>
        <p:spPr>
          <a:xfrm>
            <a:off x="4181475" y="2514600"/>
            <a:ext cx="1752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3"/>
          <p:cNvSpPr>
            <a:spLocks noGrp="1"/>
          </p:cNvSpPr>
          <p:nvPr>
            <p:ph idx="1"/>
          </p:nvPr>
        </p:nvSpPr>
        <p:spPr>
          <a:xfrm>
            <a:off x="228600" y="1752600"/>
            <a:ext cx="4800600" cy="4876800"/>
          </a:xfrm>
        </p:spPr>
        <p:txBody>
          <a:bodyPr>
            <a:normAutofit/>
          </a:bodyPr>
          <a:lstStyle/>
          <a:p>
            <a:pPr>
              <a:spcAft>
                <a:spcPts val="1200"/>
              </a:spcAft>
            </a:pPr>
            <a:r>
              <a:rPr lang="en-US" sz="2000" dirty="0" smtClean="0"/>
              <a:t>Auditory/visual hallucination is perfectly normal.</a:t>
            </a:r>
          </a:p>
          <a:p>
            <a:pPr>
              <a:spcAft>
                <a:spcPts val="1200"/>
              </a:spcAft>
            </a:pPr>
            <a:r>
              <a:rPr lang="en-US" sz="2000" dirty="0" smtClean="0"/>
              <a:t>Voices come in a wide variety of volumes, personalities, intrusiveness, and apparent conscious control.</a:t>
            </a:r>
          </a:p>
          <a:p>
            <a:pPr>
              <a:spcAft>
                <a:spcPts val="1200"/>
              </a:spcAft>
            </a:pPr>
            <a:r>
              <a:rPr lang="en-US" sz="2000" dirty="0" smtClean="0"/>
              <a:t>Psychological intrusions seem to replicate the “still small voice” of the Holy Ghost.</a:t>
            </a:r>
          </a:p>
          <a:p>
            <a:pPr lvl="0">
              <a:spcAft>
                <a:spcPts val="1200"/>
              </a:spcAft>
              <a:defRPr/>
            </a:pPr>
            <a:r>
              <a:rPr lang="en-US" sz="2000" dirty="0" smtClean="0"/>
              <a:t>Spiritual communication carries the same qualities as </a:t>
            </a:r>
            <a:r>
              <a:rPr lang="en-US" sz="2000" smtClean="0"/>
              <a:t>the natural background </a:t>
            </a:r>
            <a:r>
              <a:rPr lang="en-US" sz="2000" dirty="0" smtClean="0"/>
              <a:t>noise in human perception.</a:t>
            </a:r>
          </a:p>
        </p:txBody>
      </p:sp>
      <p:pic>
        <p:nvPicPr>
          <p:cNvPr id="2053" name="Picture 5" descr="D:\docs\Mormon Stories\figs\mormon-prayer6.jpg"/>
          <p:cNvPicPr>
            <a:picLocks noChangeAspect="1" noChangeArrowheads="1"/>
          </p:cNvPicPr>
          <p:nvPr/>
        </p:nvPicPr>
        <p:blipFill>
          <a:blip r:embed="rId3" cstate="print"/>
          <a:srcRect/>
          <a:stretch>
            <a:fillRect/>
          </a:stretch>
        </p:blipFill>
        <p:spPr bwMode="auto">
          <a:xfrm>
            <a:off x="5257800" y="1676400"/>
            <a:ext cx="3657600" cy="4572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of the Gaps</a:t>
            </a:r>
            <a:endParaRPr lang="en-US" dirty="0"/>
          </a:p>
        </p:txBody>
      </p:sp>
      <p:sp>
        <p:nvSpPr>
          <p:cNvPr id="3" name="Content Placeholder 2"/>
          <p:cNvSpPr>
            <a:spLocks noGrp="1"/>
          </p:cNvSpPr>
          <p:nvPr>
            <p:ph idx="1"/>
          </p:nvPr>
        </p:nvSpPr>
        <p:spPr>
          <a:xfrm>
            <a:off x="304800" y="4267200"/>
            <a:ext cx="8534400" cy="2209800"/>
          </a:xfrm>
        </p:spPr>
        <p:txBody>
          <a:bodyPr>
            <a:normAutofit/>
          </a:bodyPr>
          <a:lstStyle/>
          <a:p>
            <a:r>
              <a:rPr lang="en-US" sz="2400" dirty="0" smtClean="0"/>
              <a:t>Point out a gap in our current scientific understanding of the universe and fill it with God.</a:t>
            </a:r>
          </a:p>
          <a:p>
            <a:pPr lvl="1"/>
            <a:r>
              <a:rPr lang="en-US" sz="2000" dirty="0" smtClean="0"/>
              <a:t>Cosmological argument</a:t>
            </a:r>
          </a:p>
          <a:p>
            <a:pPr lvl="1"/>
            <a:r>
              <a:rPr lang="en-US" sz="2000" dirty="0" smtClean="0"/>
              <a:t>Teleological argument</a:t>
            </a:r>
          </a:p>
          <a:p>
            <a:pPr lvl="1"/>
            <a:r>
              <a:rPr lang="en-US" sz="2000" dirty="0" smtClean="0"/>
              <a:t>Argument from morality</a:t>
            </a:r>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pic>
        <p:nvPicPr>
          <p:cNvPr id="6" name="Picture 2" descr="C:\rants\Psychology of Belief\Need for Closure\figs\cosmos.jpg"/>
          <p:cNvPicPr>
            <a:picLocks noChangeAspect="1" noChangeArrowheads="1"/>
          </p:cNvPicPr>
          <p:nvPr/>
        </p:nvPicPr>
        <p:blipFill>
          <a:blip r:embed="rId3" cstate="print"/>
          <a:srcRect/>
          <a:stretch>
            <a:fillRect/>
          </a:stretch>
        </p:blipFill>
        <p:spPr bwMode="auto">
          <a:xfrm>
            <a:off x="6477000" y="1828800"/>
            <a:ext cx="2286000" cy="2286000"/>
          </a:xfrm>
          <a:prstGeom prst="rect">
            <a:avLst/>
          </a:prstGeom>
          <a:noFill/>
        </p:spPr>
      </p:pic>
      <p:pic>
        <p:nvPicPr>
          <p:cNvPr id="7" name="Picture 3" descr="C:\rants\Psychology of Belief\Need for Closure\figs\Almighty_God.jpg"/>
          <p:cNvPicPr>
            <a:picLocks noChangeAspect="1" noChangeArrowheads="1"/>
          </p:cNvPicPr>
          <p:nvPr/>
        </p:nvPicPr>
        <p:blipFill>
          <a:blip r:embed="rId4" cstate="print"/>
          <a:srcRect/>
          <a:stretch>
            <a:fillRect/>
          </a:stretch>
        </p:blipFill>
        <p:spPr bwMode="auto">
          <a:xfrm>
            <a:off x="224482" y="1905000"/>
            <a:ext cx="2975918" cy="2286000"/>
          </a:xfrm>
          <a:prstGeom prst="rect">
            <a:avLst/>
          </a:prstGeom>
          <a:noFill/>
        </p:spPr>
      </p:pic>
      <p:sp>
        <p:nvSpPr>
          <p:cNvPr id="8" name="Rectangle 7"/>
          <p:cNvSpPr/>
          <p:nvPr/>
        </p:nvSpPr>
        <p:spPr>
          <a:xfrm>
            <a:off x="3962400" y="2510135"/>
            <a:ext cx="1600200" cy="461665"/>
          </a:xfrm>
          <a:prstGeom prst="rect">
            <a:avLst/>
          </a:prstGeom>
          <a:ln>
            <a:solidFill>
              <a:schemeClr val="bg1"/>
            </a:solidFill>
          </a:ln>
        </p:spPr>
        <p:txBody>
          <a:bodyPr wrap="square">
            <a:spAutoFit/>
          </a:bodyPr>
          <a:lstStyle/>
          <a:p>
            <a:r>
              <a:rPr lang="en-US" sz="2400"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*POOF*</a:t>
            </a:r>
            <a:endParaRPr lang="en-US" sz="2400" dirty="0">
              <a:solidFill>
                <a:srgbClr val="FF0000"/>
              </a:solidFill>
            </a:endParaRPr>
          </a:p>
        </p:txBody>
      </p:sp>
      <p:cxnSp>
        <p:nvCxnSpPr>
          <p:cNvPr id="9" name="Straight Arrow Connector 8"/>
          <p:cNvCxnSpPr/>
          <p:nvPr/>
        </p:nvCxnSpPr>
        <p:spPr>
          <a:xfrm>
            <a:off x="3429000" y="2971800"/>
            <a:ext cx="2819400" cy="0"/>
          </a:xfrm>
          <a:prstGeom prst="straightConnector1">
            <a:avLst/>
          </a:prstGeom>
          <a:ln w="635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419600" y="5218093"/>
            <a:ext cx="4495800" cy="954107"/>
          </a:xfrm>
          <a:prstGeom prst="rect">
            <a:avLst/>
          </a:prstGeom>
        </p:spPr>
        <p:txBody>
          <a:bodyPr wrap="square">
            <a:spAutoFit/>
          </a:bodyPr>
          <a:lstStyle/>
          <a:p>
            <a:pPr marL="0" lvl="1"/>
            <a:r>
              <a:rPr lang="en-US" sz="2800" b="1" dirty="0" smtClean="0">
                <a:solidFill>
                  <a:srgbClr val="FF0000"/>
                </a:solidFill>
                <a:effectLst>
                  <a:outerShdw blurRad="38100" dist="38100" dir="2700000" algn="tl">
                    <a:srgbClr val="000000">
                      <a:alpha val="43137"/>
                    </a:srgbClr>
                  </a:outerShdw>
                </a:effectLst>
              </a:rPr>
              <a:t>What makes these arguments so compelling?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Bob</a:t>
            </a:r>
            <a:endParaRPr lang="en-US" dirty="0"/>
          </a:p>
        </p:txBody>
      </p:sp>
      <p:sp>
        <p:nvSpPr>
          <p:cNvPr id="4" name="Slide Number Placeholder 3"/>
          <p:cNvSpPr>
            <a:spLocks noGrp="1"/>
          </p:cNvSpPr>
          <p:nvPr>
            <p:ph type="sldNum" sz="quarter" idx="12"/>
          </p:nvPr>
        </p:nvSpPr>
        <p:spPr>
          <a:noFill/>
          <a:ln>
            <a:noFill/>
          </a:ln>
        </p:spPr>
        <p:txBody>
          <a:bodyPr/>
          <a:lstStyle/>
          <a:p>
            <a:fld id="{B6F15528-21DE-4FAA-801E-634DDDAF4B2B}" type="slidenum">
              <a:rPr lang="en-US" smtClean="0"/>
              <a:pPr/>
              <a:t>13</a:t>
            </a:fld>
            <a:endParaRPr lang="en-US"/>
          </a:p>
        </p:txBody>
      </p:sp>
      <p:sp>
        <p:nvSpPr>
          <p:cNvPr id="5" name="Oval 4"/>
          <p:cNvSpPr/>
          <p:nvPr/>
        </p:nvSpPr>
        <p:spPr>
          <a:xfrm>
            <a:off x="869548" y="2590800"/>
            <a:ext cx="1188720" cy="1066800"/>
          </a:xfrm>
          <a:prstGeom prst="ellipse">
            <a:avLst/>
          </a:prstGeom>
          <a:solidFill>
            <a:srgbClr val="0070C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869548" y="4191000"/>
            <a:ext cx="1219200"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679048" y="5067300"/>
            <a:ext cx="1066800" cy="53340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250548" y="5029200"/>
            <a:ext cx="1066800" cy="60960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flipV="1">
            <a:off x="793348" y="4267200"/>
            <a:ext cx="685800" cy="30480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1479148" y="4267200"/>
            <a:ext cx="762000" cy="38100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62000" y="1676400"/>
            <a:ext cx="1287532" cy="707886"/>
          </a:xfrm>
          <a:prstGeom prst="rect">
            <a:avLst/>
          </a:prstGeom>
        </p:spPr>
        <p:txBody>
          <a:bodyPr wrap="none">
            <a:spAutoFit/>
          </a:bodyPr>
          <a:lstStyle/>
          <a:p>
            <a:r>
              <a:rPr lang="en-US" sz="40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Bob</a:t>
            </a:r>
            <a:endParaRPr lang="en-US" sz="4000" dirty="0"/>
          </a:p>
        </p:txBody>
      </p:sp>
      <p:sp>
        <p:nvSpPr>
          <p:cNvPr id="43" name="Rectangle 42"/>
          <p:cNvSpPr/>
          <p:nvPr/>
        </p:nvSpPr>
        <p:spPr>
          <a:xfrm>
            <a:off x="3962400" y="1752600"/>
            <a:ext cx="4572000" cy="3062377"/>
          </a:xfrm>
          <a:prstGeom prst="rect">
            <a:avLst/>
          </a:prstGeom>
        </p:spPr>
        <p:txBody>
          <a:bodyPr wrap="square">
            <a:spAutoFit/>
          </a:bodyPr>
          <a:lstStyle/>
          <a:p>
            <a:pPr>
              <a:spcAft>
                <a:spcPts val="600"/>
              </a:spcAft>
            </a:pPr>
            <a:r>
              <a:rPr lang="en-US" sz="28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(1) Smart</a:t>
            </a:r>
          </a:p>
          <a:p>
            <a:pPr>
              <a:spcAft>
                <a:spcPts val="600"/>
              </a:spcAft>
            </a:pPr>
            <a:r>
              <a:rPr lang="en-US" sz="28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(2) Artistic</a:t>
            </a:r>
          </a:p>
          <a:p>
            <a:pPr>
              <a:spcAft>
                <a:spcPts val="600"/>
              </a:spcAft>
            </a:pPr>
            <a:r>
              <a:rPr lang="en-US" sz="28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(3) Sentimental</a:t>
            </a:r>
          </a:p>
          <a:p>
            <a:pPr>
              <a:spcAft>
                <a:spcPts val="600"/>
              </a:spcAft>
            </a:pPr>
            <a:r>
              <a:rPr lang="en-US" sz="28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(4) Cool</a:t>
            </a:r>
          </a:p>
          <a:p>
            <a:pPr>
              <a:spcAft>
                <a:spcPts val="600"/>
              </a:spcAft>
            </a:pPr>
            <a:r>
              <a:rPr lang="en-US" sz="28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(5) Awkward</a:t>
            </a:r>
          </a:p>
          <a:p>
            <a:pPr>
              <a:spcAft>
                <a:spcPts val="600"/>
              </a:spcAft>
            </a:pPr>
            <a:r>
              <a:rPr lang="en-US" sz="28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(6) Faultfinding</a:t>
            </a:r>
            <a:endParaRPr lang="en-US" sz="2800" dirty="0"/>
          </a:p>
        </p:txBody>
      </p:sp>
      <p:sp>
        <p:nvSpPr>
          <p:cNvPr id="44" name="Rectangle 43"/>
          <p:cNvSpPr/>
          <p:nvPr/>
        </p:nvSpPr>
        <p:spPr>
          <a:xfrm>
            <a:off x="3048000" y="4913293"/>
            <a:ext cx="5791200" cy="954107"/>
          </a:xfrm>
          <a:prstGeom prst="rect">
            <a:avLst/>
          </a:prstGeom>
        </p:spPr>
        <p:txBody>
          <a:bodyPr wrap="square">
            <a:spAutoFit/>
          </a:bodyPr>
          <a:lstStyle/>
          <a:p>
            <a:pPr algn="ctr"/>
            <a:r>
              <a:rPr lang="en-US" sz="28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Favorability score = 1.38</a:t>
            </a:r>
          </a:p>
          <a:p>
            <a:pPr algn="ctr"/>
            <a:endParaRPr lang="en-US" sz="2800" dirty="0"/>
          </a:p>
        </p:txBody>
      </p:sp>
      <p:sp>
        <p:nvSpPr>
          <p:cNvPr id="45" name="Content Placeholder 3"/>
          <p:cNvSpPr txBox="1">
            <a:spLocks/>
          </p:cNvSpPr>
          <p:nvPr/>
        </p:nvSpPr>
        <p:spPr>
          <a:xfrm>
            <a:off x="228600" y="6156960"/>
            <a:ext cx="8686800" cy="548640"/>
          </a:xfrm>
          <a:prstGeom prst="rect">
            <a:avLst/>
          </a:prstGeom>
        </p:spPr>
        <p:txBody>
          <a:bodyPr vert="horz">
            <a:normAutofit/>
          </a:bodyPr>
          <a:lstStyle/>
          <a:p>
            <a:r>
              <a:rPr lang="en-US" sz="1400" dirty="0" smtClean="0"/>
              <a:t>Anderson, N. H. and Barrios, A. A.,</a:t>
            </a:r>
            <a:r>
              <a:rPr kumimoji="0" lang="en-US" sz="1400" b="0" i="0" u="none" strike="noStrike" kern="1200" cap="none" spc="0" normalizeH="0" noProof="0" dirty="0" smtClean="0">
                <a:ln>
                  <a:noFill/>
                </a:ln>
                <a:solidFill>
                  <a:schemeClr val="tx1"/>
                </a:solidFill>
                <a:effectLst/>
                <a:uLnTx/>
                <a:uFillTx/>
                <a:latin typeface="+mn-lt"/>
                <a:ea typeface="+mn-ea"/>
                <a:cs typeface="+mn-cs"/>
              </a:rPr>
              <a:t> “</a:t>
            </a:r>
            <a:r>
              <a:rPr lang="en-US" sz="1400" dirty="0" smtClean="0"/>
              <a:t>Primacy effects in personality impression formation,</a:t>
            </a:r>
            <a:r>
              <a:rPr kumimoji="0" lang="en-US" sz="1400" b="0" i="0" u="none" strike="noStrike" kern="1200" cap="none" spc="0" normalizeH="0" noProof="0" dirty="0" smtClean="0">
                <a:ln>
                  <a:noFill/>
                </a:ln>
                <a:solidFill>
                  <a:schemeClr val="tx1"/>
                </a:solidFill>
                <a:effectLst/>
                <a:uLnTx/>
                <a:uFillTx/>
                <a:latin typeface="+mn-lt"/>
                <a:ea typeface="+mn-ea"/>
                <a:cs typeface="+mn-cs"/>
              </a:rPr>
              <a:t>” </a:t>
            </a:r>
            <a:r>
              <a:rPr lang="en-US" sz="1400" i="1" dirty="0" smtClean="0"/>
              <a:t>Journal of Abnormal and Social Psychology</a:t>
            </a:r>
            <a:r>
              <a:rPr kumimoji="0" lang="en-US" sz="1400" b="0" i="1" u="none" strike="noStrike" kern="1200" cap="none" spc="0" normalizeH="0" noProof="0" dirty="0" smtClean="0">
                <a:ln>
                  <a:noFill/>
                </a:ln>
                <a:solidFill>
                  <a:schemeClr val="tx1"/>
                </a:solidFill>
                <a:effectLst/>
                <a:uLnTx/>
                <a:uFillTx/>
                <a:latin typeface="+mn-lt"/>
                <a:ea typeface="+mn-ea"/>
                <a:cs typeface="+mn-cs"/>
              </a:rPr>
              <a:t>, </a:t>
            </a:r>
            <a:r>
              <a:rPr kumimoji="0" lang="en-US" sz="1400" b="1" i="1" u="none" strike="noStrike" kern="1200" cap="none" spc="0" normalizeH="0" noProof="0" dirty="0" smtClean="0">
                <a:ln>
                  <a:noFill/>
                </a:ln>
                <a:solidFill>
                  <a:schemeClr val="tx1"/>
                </a:solidFill>
                <a:effectLst/>
                <a:uLnTx/>
                <a:uFillTx/>
                <a:latin typeface="+mn-lt"/>
                <a:ea typeface="+mn-ea"/>
                <a:cs typeface="+mn-cs"/>
              </a:rPr>
              <a:t>63</a:t>
            </a:r>
            <a:r>
              <a:rPr lang="en-US" sz="1400" dirty="0" smtClean="0"/>
              <a:t>, 2</a:t>
            </a:r>
            <a:r>
              <a:rPr lang="en-US" sz="1400" i="1" dirty="0" smtClean="0"/>
              <a:t> </a:t>
            </a:r>
            <a:r>
              <a:rPr lang="en-US" sz="1400" dirty="0" smtClean="0"/>
              <a:t>(1961).</a:t>
            </a:r>
            <a:endParaRPr kumimoji="0" lang="en-US" sz="14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Carl</a:t>
            </a:r>
            <a:endParaRPr lang="en-US" dirty="0"/>
          </a:p>
        </p:txBody>
      </p:sp>
      <p:sp>
        <p:nvSpPr>
          <p:cNvPr id="4" name="Slide Number Placeholder 3"/>
          <p:cNvSpPr>
            <a:spLocks noGrp="1"/>
          </p:cNvSpPr>
          <p:nvPr>
            <p:ph type="sldNum" sz="quarter" idx="12"/>
          </p:nvPr>
        </p:nvSpPr>
        <p:spPr>
          <a:noFill/>
          <a:ln>
            <a:noFill/>
          </a:ln>
        </p:spPr>
        <p:txBody>
          <a:bodyPr/>
          <a:lstStyle/>
          <a:p>
            <a:fld id="{B6F15528-21DE-4FAA-801E-634DDDAF4B2B}" type="slidenum">
              <a:rPr lang="en-US" smtClean="0"/>
              <a:pPr/>
              <a:t>14</a:t>
            </a:fld>
            <a:endParaRPr lang="en-US"/>
          </a:p>
        </p:txBody>
      </p:sp>
      <p:sp>
        <p:nvSpPr>
          <p:cNvPr id="5" name="Oval 4"/>
          <p:cNvSpPr/>
          <p:nvPr/>
        </p:nvSpPr>
        <p:spPr>
          <a:xfrm>
            <a:off x="869548" y="2895600"/>
            <a:ext cx="1188720" cy="1066800"/>
          </a:xfrm>
          <a:prstGeom prst="ellips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rot="5400000">
            <a:off x="869548" y="4495800"/>
            <a:ext cx="1219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679048" y="5372100"/>
            <a:ext cx="1066800" cy="533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250548" y="5334000"/>
            <a:ext cx="1066800" cy="609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flipV="1">
            <a:off x="793348" y="4572000"/>
            <a:ext cx="685800" cy="304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1479148" y="4572000"/>
            <a:ext cx="762000" cy="3810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62000" y="1981200"/>
            <a:ext cx="1329210" cy="707886"/>
          </a:xfrm>
          <a:prstGeom prst="rect">
            <a:avLst/>
          </a:prstGeom>
        </p:spPr>
        <p:txBody>
          <a:bodyPr wrap="none">
            <a:spAutoFit/>
          </a:bodyPr>
          <a:lstStyle/>
          <a:p>
            <a:r>
              <a:rPr lang="en-US" sz="40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Carl</a:t>
            </a:r>
            <a:endParaRPr lang="en-US" sz="4000" dirty="0"/>
          </a:p>
        </p:txBody>
      </p:sp>
      <p:sp>
        <p:nvSpPr>
          <p:cNvPr id="43" name="Rectangle 42"/>
          <p:cNvSpPr/>
          <p:nvPr/>
        </p:nvSpPr>
        <p:spPr>
          <a:xfrm>
            <a:off x="3962400" y="1752600"/>
            <a:ext cx="4572000" cy="3062377"/>
          </a:xfrm>
          <a:prstGeom prst="rect">
            <a:avLst/>
          </a:prstGeom>
        </p:spPr>
        <p:txBody>
          <a:bodyPr wrap="square">
            <a:spAutoFit/>
          </a:bodyPr>
          <a:lstStyle/>
          <a:p>
            <a:pPr marL="514350" indent="-514350">
              <a:spcAft>
                <a:spcPts val="600"/>
              </a:spcAft>
            </a:pPr>
            <a:r>
              <a:rPr lang="en-US" sz="28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(1) Faultfinding</a:t>
            </a:r>
          </a:p>
          <a:p>
            <a:pPr marL="514350" indent="-514350">
              <a:spcAft>
                <a:spcPts val="600"/>
              </a:spcAft>
            </a:pPr>
            <a:r>
              <a:rPr lang="en-US" sz="28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(2) Awkward</a:t>
            </a:r>
          </a:p>
          <a:p>
            <a:pPr>
              <a:spcAft>
                <a:spcPts val="600"/>
              </a:spcAft>
            </a:pPr>
            <a:r>
              <a:rPr lang="en-US" sz="28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(3) Cool</a:t>
            </a:r>
          </a:p>
          <a:p>
            <a:pPr>
              <a:spcAft>
                <a:spcPts val="600"/>
              </a:spcAft>
            </a:pPr>
            <a:r>
              <a:rPr lang="en-US" sz="28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(4) Sentimental</a:t>
            </a:r>
          </a:p>
          <a:p>
            <a:pPr>
              <a:spcAft>
                <a:spcPts val="600"/>
              </a:spcAft>
            </a:pPr>
            <a:r>
              <a:rPr lang="en-US" sz="28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(5) Artistic</a:t>
            </a:r>
          </a:p>
          <a:p>
            <a:pPr>
              <a:spcAft>
                <a:spcPts val="600"/>
              </a:spcAft>
            </a:pPr>
            <a:r>
              <a:rPr lang="en-US" sz="28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(6) Smart</a:t>
            </a:r>
          </a:p>
        </p:txBody>
      </p:sp>
      <p:sp>
        <p:nvSpPr>
          <p:cNvPr id="44" name="Rectangle 43"/>
          <p:cNvSpPr/>
          <p:nvPr/>
        </p:nvSpPr>
        <p:spPr>
          <a:xfrm>
            <a:off x="3048000" y="4989493"/>
            <a:ext cx="5791200" cy="954107"/>
          </a:xfrm>
          <a:prstGeom prst="rect">
            <a:avLst/>
          </a:prstGeom>
        </p:spPr>
        <p:txBody>
          <a:bodyPr wrap="square">
            <a:spAutoFit/>
          </a:bodyPr>
          <a:lstStyle/>
          <a:p>
            <a:pPr algn="ctr"/>
            <a:r>
              <a:rPr lang="en-US" sz="2800" b="1" dirty="0" smtClean="0">
                <a:effectLst>
                  <a:outerShdw blurRad="38100" dist="38100" dir="2700000" algn="tl">
                    <a:srgbClr val="000000">
                      <a:alpha val="43137"/>
                    </a:srgbClr>
                  </a:outerShdw>
                </a:effectLst>
                <a:latin typeface="Verdana" pitchFamily="34" charset="0"/>
                <a:ea typeface="Verdana" pitchFamily="34" charset="0"/>
                <a:cs typeface="Verdana" pitchFamily="34" charset="0"/>
              </a:rPr>
              <a:t>Favorability score = -0.72</a:t>
            </a:r>
          </a:p>
          <a:p>
            <a:pPr algn="ctr"/>
            <a:endParaRPr lang="en-US" sz="2800" dirty="0"/>
          </a:p>
        </p:txBody>
      </p:sp>
      <p:sp>
        <p:nvSpPr>
          <p:cNvPr id="13" name="Rectangle 12"/>
          <p:cNvSpPr/>
          <p:nvPr/>
        </p:nvSpPr>
        <p:spPr>
          <a:xfrm>
            <a:off x="4898834" y="5599093"/>
            <a:ext cx="3886200" cy="954107"/>
          </a:xfrm>
          <a:prstGeom prst="rect">
            <a:avLst/>
          </a:prstGeom>
        </p:spPr>
        <p:txBody>
          <a:bodyPr wrap="square">
            <a:spAutoFit/>
          </a:bodyPr>
          <a:lstStyle/>
          <a:p>
            <a:pPr algn="ctr"/>
            <a:r>
              <a:rPr lang="en-US" sz="2800"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Primacy = 2.10</a:t>
            </a:r>
          </a:p>
          <a:p>
            <a:pPr algn="ct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Cognitive Closure</a:t>
            </a:r>
            <a:endParaRPr lang="en-US" dirty="0"/>
          </a:p>
        </p:txBody>
      </p:sp>
      <p:sp>
        <p:nvSpPr>
          <p:cNvPr id="4" name="Content Placeholder 3"/>
          <p:cNvSpPr>
            <a:spLocks noGrp="1"/>
          </p:cNvSpPr>
          <p:nvPr>
            <p:ph idx="1"/>
          </p:nvPr>
        </p:nvSpPr>
        <p:spPr>
          <a:xfrm>
            <a:off x="457200" y="1600200"/>
            <a:ext cx="8153400" cy="739409"/>
          </a:xfrm>
        </p:spPr>
        <p:txBody>
          <a:bodyPr>
            <a:noAutofit/>
          </a:bodyPr>
          <a:lstStyle/>
          <a:p>
            <a:r>
              <a:rPr lang="en-US" sz="2200" dirty="0" smtClean="0"/>
              <a:t>The desire for an answer on a given topic, </a:t>
            </a:r>
            <a:r>
              <a:rPr lang="en-US" sz="2200" b="1" i="1" dirty="0" smtClean="0"/>
              <a:t>any answer</a:t>
            </a:r>
            <a:r>
              <a:rPr lang="en-US" sz="2200" dirty="0" smtClean="0"/>
              <a:t>, as compared to confusion and ambiguity.</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dirty="0"/>
          </a:p>
        </p:txBody>
      </p:sp>
      <p:pic>
        <p:nvPicPr>
          <p:cNvPr id="6146" name="Picture 2" descr="C:\docs\Mormon Stories\figs\Bill_David.jpg"/>
          <p:cNvPicPr>
            <a:picLocks noChangeAspect="1" noChangeArrowheads="1"/>
          </p:cNvPicPr>
          <p:nvPr/>
        </p:nvPicPr>
        <p:blipFill>
          <a:blip r:embed="rId3" cstate="print"/>
          <a:srcRect/>
          <a:stretch>
            <a:fillRect/>
          </a:stretch>
        </p:blipFill>
        <p:spPr bwMode="auto">
          <a:xfrm>
            <a:off x="1295400" y="2560320"/>
            <a:ext cx="6318967" cy="3383280"/>
          </a:xfrm>
          <a:prstGeom prst="rect">
            <a:avLst/>
          </a:prstGeom>
          <a:noFill/>
        </p:spPr>
      </p:pic>
      <p:sp>
        <p:nvSpPr>
          <p:cNvPr id="8" name="Content Placeholder 3"/>
          <p:cNvSpPr txBox="1">
            <a:spLocks/>
          </p:cNvSpPr>
          <p:nvPr/>
        </p:nvSpPr>
        <p:spPr>
          <a:xfrm>
            <a:off x="457200" y="6019800"/>
            <a:ext cx="8153400" cy="640080"/>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“Tide goes</a:t>
            </a:r>
            <a:r>
              <a:rPr kumimoji="0" lang="en-US" sz="2200" b="0" i="0" u="none" strike="noStrike" kern="1200" cap="none" spc="0" normalizeH="0" noProof="0" dirty="0" smtClean="0">
                <a:ln>
                  <a:noFill/>
                </a:ln>
                <a:solidFill>
                  <a:schemeClr val="tx1"/>
                </a:solidFill>
                <a:effectLst/>
                <a:uLnTx/>
                <a:uFillTx/>
                <a:latin typeface="+mn-lt"/>
                <a:ea typeface="+mn-ea"/>
                <a:cs typeface="+mn-cs"/>
              </a:rPr>
              <a:t> in, tide goes out… You can’t explain that.” – Bill O’Reilly</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Closure Scale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6" name="Rectangle 5"/>
          <p:cNvSpPr/>
          <p:nvPr/>
        </p:nvSpPr>
        <p:spPr>
          <a:xfrm>
            <a:off x="228600" y="1752600"/>
            <a:ext cx="8610600" cy="3662541"/>
          </a:xfrm>
          <a:prstGeom prst="rect">
            <a:avLst/>
          </a:prstGeom>
        </p:spPr>
        <p:txBody>
          <a:bodyPr wrap="square">
            <a:spAutoFit/>
          </a:bodyPr>
          <a:lstStyle/>
          <a:p>
            <a:pPr>
              <a:spcAft>
                <a:spcPts val="1200"/>
              </a:spcAft>
            </a:pPr>
            <a:r>
              <a:rPr lang="en-US" sz="2400" dirty="0" smtClean="0"/>
              <a:t>Example ratings:</a:t>
            </a:r>
          </a:p>
          <a:p>
            <a:pPr marL="342900" indent="-342900">
              <a:spcAft>
                <a:spcPts val="1200"/>
              </a:spcAft>
              <a:buFont typeface="Arial" pitchFamily="34" charset="0"/>
              <a:buChar char="•"/>
            </a:pPr>
            <a:r>
              <a:rPr lang="en-US" sz="2400" dirty="0" smtClean="0"/>
              <a:t>“I think that having clear rules and order at work is essential for success.”</a:t>
            </a:r>
          </a:p>
          <a:p>
            <a:pPr marL="342900" indent="-342900">
              <a:spcAft>
                <a:spcPts val="1200"/>
              </a:spcAft>
              <a:buFont typeface="Arial" pitchFamily="34" charset="0"/>
              <a:buChar char="•"/>
            </a:pPr>
            <a:r>
              <a:rPr lang="en-US" sz="2400" dirty="0" smtClean="0"/>
              <a:t>“I don't like situations that are uncertain.”</a:t>
            </a:r>
          </a:p>
          <a:p>
            <a:pPr marL="342900" indent="-342900">
              <a:spcAft>
                <a:spcPts val="1200"/>
              </a:spcAft>
              <a:buFont typeface="Arial" pitchFamily="34" charset="0"/>
              <a:buChar char="•"/>
            </a:pPr>
            <a:r>
              <a:rPr lang="en-US" sz="2400" dirty="0" smtClean="0"/>
              <a:t>“When dining out, I like to go to places where I have been before so that I know what to expect.”</a:t>
            </a:r>
          </a:p>
          <a:p>
            <a:pPr marL="342900" indent="-342900">
              <a:spcAft>
                <a:spcPts val="1200"/>
              </a:spcAft>
              <a:buFont typeface="Arial" pitchFamily="34" charset="0"/>
              <a:buChar char="•"/>
            </a:pPr>
            <a:r>
              <a:rPr lang="en-US" sz="2400" dirty="0" smtClean="0"/>
              <a:t>“When considering most conflict situations, I can usually see how both sides could be right.”</a:t>
            </a:r>
          </a:p>
        </p:txBody>
      </p:sp>
      <p:sp>
        <p:nvSpPr>
          <p:cNvPr id="8" name="Content Placeholder 3"/>
          <p:cNvSpPr txBox="1">
            <a:spLocks/>
          </p:cNvSpPr>
          <p:nvPr/>
        </p:nvSpPr>
        <p:spPr>
          <a:xfrm>
            <a:off x="228600" y="6156960"/>
            <a:ext cx="8686800" cy="548640"/>
          </a:xfrm>
          <a:prstGeom prst="rect">
            <a:avLst/>
          </a:prstGeom>
        </p:spPr>
        <p:txBody>
          <a:bodyPr vert="horz">
            <a:normAutofit/>
          </a:bodyPr>
          <a:lstStyle/>
          <a:p>
            <a:r>
              <a:rPr lang="en-US" sz="1400" dirty="0" err="1" smtClean="0"/>
              <a:t>Neuberg</a:t>
            </a:r>
            <a:r>
              <a:rPr lang="en-US" sz="1400" dirty="0" smtClean="0"/>
              <a:t>, S. L., </a:t>
            </a:r>
            <a:r>
              <a:rPr lang="en-US" sz="1400" dirty="0" err="1" smtClean="0"/>
              <a:t>Judice</a:t>
            </a:r>
            <a:r>
              <a:rPr lang="en-US" sz="1400" dirty="0" smtClean="0"/>
              <a:t>, N. T., and West, S. G., </a:t>
            </a:r>
            <a:r>
              <a:rPr kumimoji="0" lang="en-US" sz="1400" b="0" i="0" u="none" strike="noStrike" kern="1200" cap="none" spc="0" normalizeH="0" noProof="0" dirty="0" smtClean="0">
                <a:ln>
                  <a:noFill/>
                </a:ln>
                <a:solidFill>
                  <a:schemeClr val="tx1"/>
                </a:solidFill>
                <a:effectLst/>
                <a:uLnTx/>
                <a:uFillTx/>
                <a:latin typeface="+mn-lt"/>
                <a:ea typeface="+mn-ea"/>
                <a:cs typeface="+mn-cs"/>
              </a:rPr>
              <a:t>“What the need for closure scale measures and what it does not: toward differentiating among related epistemic motives </a:t>
            </a:r>
            <a:r>
              <a:rPr lang="en-US" sz="1400" dirty="0" smtClean="0"/>
              <a:t>,</a:t>
            </a:r>
            <a:r>
              <a:rPr kumimoji="0" lang="en-US" sz="1400" b="0" i="0" u="none" strike="noStrike" kern="1200" cap="none" spc="0" normalizeH="0" noProof="0" dirty="0" smtClean="0">
                <a:ln>
                  <a:noFill/>
                </a:ln>
                <a:solidFill>
                  <a:schemeClr val="tx1"/>
                </a:solidFill>
                <a:effectLst/>
                <a:uLnTx/>
                <a:uFillTx/>
                <a:latin typeface="+mn-lt"/>
                <a:ea typeface="+mn-ea"/>
                <a:cs typeface="+mn-cs"/>
              </a:rPr>
              <a:t>” </a:t>
            </a:r>
            <a:r>
              <a:rPr lang="en-US" sz="1400" i="1" dirty="0" smtClean="0"/>
              <a:t>Journal of Personality and Social Psychology</a:t>
            </a:r>
            <a:r>
              <a:rPr kumimoji="0" lang="en-US" sz="1400" b="0" i="1" u="none" strike="noStrike" kern="1200" cap="none" spc="0" normalizeH="0" noProof="0" dirty="0" smtClean="0">
                <a:ln>
                  <a:noFill/>
                </a:ln>
                <a:solidFill>
                  <a:schemeClr val="tx1"/>
                </a:solidFill>
                <a:effectLst/>
                <a:uLnTx/>
                <a:uFillTx/>
                <a:latin typeface="+mn-lt"/>
                <a:ea typeface="+mn-ea"/>
                <a:cs typeface="+mn-cs"/>
              </a:rPr>
              <a:t>, </a:t>
            </a:r>
            <a:r>
              <a:rPr lang="en-US" sz="1400" b="1" i="1" dirty="0" smtClean="0"/>
              <a:t>72</a:t>
            </a:r>
            <a:r>
              <a:rPr lang="en-US" sz="1400" dirty="0" smtClean="0"/>
              <a:t>, 6</a:t>
            </a:r>
            <a:r>
              <a:rPr lang="en-US" sz="1400" i="1" dirty="0" smtClean="0"/>
              <a:t> </a:t>
            </a:r>
            <a:r>
              <a:rPr lang="en-US" sz="1400" dirty="0" smtClean="0"/>
              <a:t>(1997).</a:t>
            </a:r>
            <a:endParaRPr kumimoji="0" lang="en-US" sz="14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Phil</a:t>
            </a:r>
            <a:endParaRPr lang="en-US" dirty="0"/>
          </a:p>
        </p:txBody>
      </p:sp>
      <p:sp>
        <p:nvSpPr>
          <p:cNvPr id="3" name="Content Placeholder 2"/>
          <p:cNvSpPr>
            <a:spLocks noGrp="1"/>
          </p:cNvSpPr>
          <p:nvPr>
            <p:ph idx="1"/>
          </p:nvPr>
        </p:nvSpPr>
        <p:spPr>
          <a:xfrm>
            <a:off x="457200" y="1600201"/>
            <a:ext cx="8077200" cy="914399"/>
          </a:xfrm>
        </p:spPr>
        <p:txBody>
          <a:bodyPr>
            <a:normAutofit/>
          </a:bodyPr>
          <a:lstStyle/>
          <a:p>
            <a:r>
              <a:rPr lang="en-US" sz="2000" dirty="0" smtClean="0"/>
              <a:t>Imagine you are the hiring manager for a major firm.  Your job is the determine the potential success/failure of an important new employee.</a:t>
            </a:r>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1026" name="Picture 2" descr="C:\rants\Psychology of Belief\Need for Closure\figs\very_big_corporation_of_america.jpg"/>
          <p:cNvPicPr>
            <a:picLocks noChangeAspect="1" noChangeArrowheads="1"/>
          </p:cNvPicPr>
          <p:nvPr/>
        </p:nvPicPr>
        <p:blipFill>
          <a:blip r:embed="rId3" cstate="print"/>
          <a:srcRect t="2083"/>
          <a:stretch>
            <a:fillRect/>
          </a:stretch>
        </p:blipFill>
        <p:spPr bwMode="auto">
          <a:xfrm>
            <a:off x="1283596" y="2468880"/>
            <a:ext cx="6565004" cy="3474720"/>
          </a:xfrm>
          <a:prstGeom prst="rect">
            <a:avLst/>
          </a:prstGeom>
          <a:noFill/>
        </p:spPr>
      </p:pic>
      <p:sp>
        <p:nvSpPr>
          <p:cNvPr id="6" name="Content Placeholder 3"/>
          <p:cNvSpPr txBox="1">
            <a:spLocks/>
          </p:cNvSpPr>
          <p:nvPr/>
        </p:nvSpPr>
        <p:spPr>
          <a:xfrm>
            <a:off x="228600" y="6172200"/>
            <a:ext cx="8686800" cy="548640"/>
          </a:xfrm>
          <a:prstGeom prst="rect">
            <a:avLst/>
          </a:prstGeom>
        </p:spPr>
        <p:txBody>
          <a:bodyPr vert="horz">
            <a:noAutofit/>
          </a:bodyPr>
          <a:lstStyle/>
          <a:p>
            <a:r>
              <a:rPr lang="en-US" sz="1600" dirty="0" smtClean="0"/>
              <a:t>Webster, D. M. and </a:t>
            </a:r>
            <a:r>
              <a:rPr lang="en-US" sz="1600" dirty="0" err="1" smtClean="0"/>
              <a:t>Kruglanski</a:t>
            </a:r>
            <a:r>
              <a:rPr lang="en-US" sz="1600" dirty="0" smtClean="0"/>
              <a:t>, A. W., </a:t>
            </a:r>
            <a:r>
              <a:rPr kumimoji="0" lang="en-US" sz="1600" b="0" i="0" u="none" strike="noStrike" kern="1200" cap="none" spc="0" normalizeH="0" noProof="0" dirty="0" smtClean="0">
                <a:ln>
                  <a:noFill/>
                </a:ln>
                <a:solidFill>
                  <a:schemeClr val="tx1"/>
                </a:solidFill>
                <a:effectLst/>
                <a:uLnTx/>
                <a:uFillTx/>
                <a:latin typeface="+mn-lt"/>
                <a:ea typeface="+mn-ea"/>
                <a:cs typeface="+mn-cs"/>
              </a:rPr>
              <a:t>“</a:t>
            </a:r>
            <a:r>
              <a:rPr lang="en-US" sz="1600" dirty="0" smtClean="0"/>
              <a:t>Individual Differences in Need for Cognitive Closure,</a:t>
            </a:r>
            <a:r>
              <a:rPr kumimoji="0" lang="en-US" sz="1600" b="0" i="0" u="none" strike="noStrike" kern="1200" cap="none" spc="0" normalizeH="0" noProof="0" dirty="0" smtClean="0">
                <a:ln>
                  <a:noFill/>
                </a:ln>
                <a:solidFill>
                  <a:schemeClr val="tx1"/>
                </a:solidFill>
                <a:effectLst/>
                <a:uLnTx/>
                <a:uFillTx/>
                <a:latin typeface="+mn-lt"/>
                <a:ea typeface="+mn-ea"/>
                <a:cs typeface="+mn-cs"/>
              </a:rPr>
              <a:t>” </a:t>
            </a:r>
            <a:r>
              <a:rPr lang="en-US" sz="1600" i="1" dirty="0" smtClean="0"/>
              <a:t>Journal of Personality and Social Psychology, </a:t>
            </a:r>
            <a:r>
              <a:rPr lang="en-US" sz="1600" b="1" i="1" dirty="0" smtClean="0"/>
              <a:t>67</a:t>
            </a:r>
            <a:r>
              <a:rPr lang="en-US" sz="1600" dirty="0" smtClean="0"/>
              <a:t>, 6</a:t>
            </a:r>
            <a:r>
              <a:rPr lang="en-US" sz="1600" i="1" dirty="0" smtClean="0"/>
              <a:t> </a:t>
            </a:r>
            <a:r>
              <a:rPr lang="en-US" sz="1600" dirty="0" smtClean="0"/>
              <a:t>(1994).</a:t>
            </a:r>
            <a:endParaRPr kumimoji="0" lang="en-US" sz="16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Evaluation</a:t>
            </a:r>
            <a:endParaRPr lang="en-US" dirty="0"/>
          </a:p>
        </p:txBody>
      </p:sp>
      <p:sp>
        <p:nvSpPr>
          <p:cNvPr id="3" name="Content Placeholder 2"/>
          <p:cNvSpPr>
            <a:spLocks noGrp="1"/>
          </p:cNvSpPr>
          <p:nvPr>
            <p:ph idx="1"/>
          </p:nvPr>
        </p:nvSpPr>
        <p:spPr>
          <a:xfrm>
            <a:off x="152400" y="1752600"/>
            <a:ext cx="4495800" cy="4701809"/>
          </a:xfrm>
        </p:spPr>
        <p:txBody>
          <a:bodyPr>
            <a:normAutofit/>
          </a:bodyPr>
          <a:lstStyle/>
          <a:p>
            <a:r>
              <a:rPr lang="en-US" sz="2400" dirty="0" smtClean="0"/>
              <a:t>Separate subjects by scores on NFCC scale</a:t>
            </a:r>
          </a:p>
          <a:p>
            <a:pPr lvl="1">
              <a:spcAft>
                <a:spcPts val="600"/>
              </a:spcAft>
            </a:pPr>
            <a:r>
              <a:rPr lang="en-US" sz="2000" dirty="0" smtClean="0"/>
              <a:t>(1) High NFCC</a:t>
            </a:r>
          </a:p>
          <a:p>
            <a:pPr lvl="1">
              <a:spcAft>
                <a:spcPts val="600"/>
              </a:spcAft>
            </a:pPr>
            <a:r>
              <a:rPr lang="en-US" sz="2000" dirty="0" smtClean="0"/>
              <a:t>(2) Low NFCC</a:t>
            </a:r>
          </a:p>
          <a:p>
            <a:r>
              <a:rPr lang="en-US" sz="2400" dirty="0" smtClean="0"/>
              <a:t>Present subjects with audio recordings of candidate’s performance</a:t>
            </a:r>
          </a:p>
          <a:p>
            <a:pPr lvl="1">
              <a:spcAft>
                <a:spcPts val="600"/>
              </a:spcAft>
            </a:pPr>
            <a:r>
              <a:rPr lang="en-US" sz="2000" dirty="0" smtClean="0"/>
              <a:t>Positive - Negative</a:t>
            </a:r>
          </a:p>
          <a:p>
            <a:pPr lvl="1">
              <a:spcAft>
                <a:spcPts val="600"/>
              </a:spcAft>
            </a:pPr>
            <a:r>
              <a:rPr lang="en-US" sz="2000" dirty="0" smtClean="0"/>
              <a:t>Negative - Positive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pic>
        <p:nvPicPr>
          <p:cNvPr id="5" name="Picture 2" descr="C:\rants\Psychology of Belief\Need for Closure\figs\Kruglanski Figs\Headphones Monkey Style.jpg"/>
          <p:cNvPicPr>
            <a:picLocks noChangeAspect="1" noChangeArrowheads="1"/>
          </p:cNvPicPr>
          <p:nvPr/>
        </p:nvPicPr>
        <p:blipFill>
          <a:blip r:embed="rId3" cstate="print"/>
          <a:srcRect/>
          <a:stretch>
            <a:fillRect/>
          </a:stretch>
        </p:blipFill>
        <p:spPr bwMode="auto">
          <a:xfrm>
            <a:off x="5029200" y="1828800"/>
            <a:ext cx="3777111" cy="41148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57200" y="1752600"/>
            <a:ext cx="8229600" cy="968009"/>
          </a:xfrm>
        </p:spPr>
        <p:txBody>
          <a:bodyPr>
            <a:normAutofit fontScale="92500" lnSpcReduction="10000"/>
          </a:bodyPr>
          <a:lstStyle/>
          <a:p>
            <a:r>
              <a:rPr lang="en-US" dirty="0" smtClean="0"/>
              <a:t>NFCC scores have a strong correlation with primacy effects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pic>
        <p:nvPicPr>
          <p:cNvPr id="5" name="Picture 2"/>
          <p:cNvPicPr>
            <a:picLocks noChangeAspect="1" noChangeArrowheads="1"/>
          </p:cNvPicPr>
          <p:nvPr/>
        </p:nvPicPr>
        <p:blipFill>
          <a:blip r:embed="rId3" cstate="print"/>
          <a:srcRect l="9714" t="14756" r="2286" b="19524"/>
          <a:stretch>
            <a:fillRect/>
          </a:stretch>
        </p:blipFill>
        <p:spPr bwMode="auto">
          <a:xfrm>
            <a:off x="1905000" y="2895600"/>
            <a:ext cx="4897614" cy="2743200"/>
          </a:xfrm>
          <a:prstGeom prst="rect">
            <a:avLst/>
          </a:prstGeom>
          <a:noFill/>
          <a:ln w="9525">
            <a:solidFill>
              <a:schemeClr val="tx1"/>
            </a:solidFill>
            <a:miter lim="800000"/>
            <a:headEnd/>
            <a:tailEnd/>
          </a:ln>
        </p:spPr>
      </p:pic>
      <p:sp>
        <p:nvSpPr>
          <p:cNvPr id="6" name="Rectangle 5"/>
          <p:cNvSpPr/>
          <p:nvPr/>
        </p:nvSpPr>
        <p:spPr>
          <a:xfrm>
            <a:off x="1524000" y="5715000"/>
            <a:ext cx="1600200" cy="830997"/>
          </a:xfrm>
          <a:prstGeom prst="rect">
            <a:avLst/>
          </a:prstGeom>
          <a:ln>
            <a:solidFill>
              <a:schemeClr val="bg1"/>
            </a:solidFill>
          </a:ln>
        </p:spPr>
        <p:txBody>
          <a:bodyPr wrap="square">
            <a:spAutoFit/>
          </a:bodyPr>
          <a:lstStyle/>
          <a:p>
            <a:r>
              <a:rPr lang="en-US" sz="2400"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Strong Primacy</a:t>
            </a:r>
            <a:endParaRPr lang="en-US" sz="2400" dirty="0">
              <a:solidFill>
                <a:srgbClr val="FF0000"/>
              </a:solidFill>
            </a:endParaRPr>
          </a:p>
        </p:txBody>
      </p:sp>
      <p:cxnSp>
        <p:nvCxnSpPr>
          <p:cNvPr id="7" name="Straight Arrow Connector 6"/>
          <p:cNvCxnSpPr/>
          <p:nvPr/>
        </p:nvCxnSpPr>
        <p:spPr>
          <a:xfrm flipV="1">
            <a:off x="3276600" y="5410200"/>
            <a:ext cx="731520" cy="762000"/>
          </a:xfrm>
          <a:prstGeom prst="straightConnector1">
            <a:avLst/>
          </a:prstGeom>
          <a:ln w="63500">
            <a:solidFill>
              <a:srgbClr val="FF0000"/>
            </a:solidFill>
            <a:tailEnd type="triangle" w="med"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629400" y="5722203"/>
            <a:ext cx="1600200" cy="830997"/>
          </a:xfrm>
          <a:prstGeom prst="rect">
            <a:avLst/>
          </a:prstGeom>
          <a:ln>
            <a:solidFill>
              <a:schemeClr val="bg1"/>
            </a:solidFill>
          </a:ln>
        </p:spPr>
        <p:txBody>
          <a:bodyPr wrap="square">
            <a:spAutoFit/>
          </a:bodyPr>
          <a:lstStyle/>
          <a:p>
            <a:r>
              <a:rPr lang="en-US" sz="2400"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Weak Primacy</a:t>
            </a:r>
            <a:endParaRPr lang="en-US" sz="2400" dirty="0">
              <a:solidFill>
                <a:srgbClr val="FF0000"/>
              </a:solidFill>
            </a:endParaRPr>
          </a:p>
        </p:txBody>
      </p:sp>
      <p:cxnSp>
        <p:nvCxnSpPr>
          <p:cNvPr id="12" name="Straight Arrow Connector 11"/>
          <p:cNvCxnSpPr/>
          <p:nvPr/>
        </p:nvCxnSpPr>
        <p:spPr>
          <a:xfrm flipH="1" flipV="1">
            <a:off x="5638800" y="5451900"/>
            <a:ext cx="838200" cy="644100"/>
          </a:xfrm>
          <a:prstGeom prst="straightConnector1">
            <a:avLst/>
          </a:prstGeom>
          <a:ln w="63500">
            <a:solidFill>
              <a:srgbClr val="FF0000"/>
            </a:solidFill>
            <a:tailEnd type="triangle" w="med"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Balling</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pic>
        <p:nvPicPr>
          <p:cNvPr id="1026" name="Picture 2"/>
          <p:cNvPicPr>
            <a:picLocks noChangeAspect="1" noChangeArrowheads="1"/>
          </p:cNvPicPr>
          <p:nvPr/>
        </p:nvPicPr>
        <p:blipFill>
          <a:blip r:embed="rId3" cstate="print"/>
          <a:srcRect l="21875" t="12000" r="18750" b="8000"/>
          <a:stretch>
            <a:fillRect/>
          </a:stretch>
        </p:blipFill>
        <p:spPr bwMode="auto">
          <a:xfrm>
            <a:off x="4419600" y="1905000"/>
            <a:ext cx="4560570" cy="3840480"/>
          </a:xfrm>
          <a:prstGeom prst="rect">
            <a:avLst/>
          </a:prstGeom>
          <a:noFill/>
          <a:ln w="9525">
            <a:solidFill>
              <a:schemeClr val="tx1"/>
            </a:solidFill>
            <a:miter lim="800000"/>
            <a:headEnd/>
            <a:tailEnd/>
          </a:ln>
          <a:effectLst/>
        </p:spPr>
      </p:pic>
      <p:sp>
        <p:nvSpPr>
          <p:cNvPr id="6" name="Content Placeholder 3"/>
          <p:cNvSpPr>
            <a:spLocks noGrp="1"/>
          </p:cNvSpPr>
          <p:nvPr>
            <p:ph idx="1"/>
          </p:nvPr>
        </p:nvSpPr>
        <p:spPr>
          <a:xfrm>
            <a:off x="316230" y="1775191"/>
            <a:ext cx="4114800" cy="4397009"/>
          </a:xfrm>
        </p:spPr>
        <p:txBody>
          <a:bodyPr>
            <a:normAutofit/>
          </a:bodyPr>
          <a:lstStyle/>
          <a:p>
            <a:pPr>
              <a:spcAft>
                <a:spcPts val="1200"/>
              </a:spcAft>
            </a:pPr>
            <a:r>
              <a:rPr lang="en-US" sz="2400" dirty="0" smtClean="0"/>
              <a:t>“Extra credit” work for a class.  One hour of work.</a:t>
            </a:r>
          </a:p>
          <a:p>
            <a:pPr>
              <a:spcAft>
                <a:spcPts val="1200"/>
              </a:spcAft>
            </a:pPr>
            <a:r>
              <a:rPr lang="en-US" sz="2400" dirty="0" smtClean="0"/>
              <a:t>Oh by the way, it is at 7am on a Wednesday.</a:t>
            </a:r>
          </a:p>
          <a:p>
            <a:pPr>
              <a:spcAft>
                <a:spcPts val="1200"/>
              </a:spcAft>
            </a:pPr>
            <a:r>
              <a:rPr lang="en-US" sz="2400" dirty="0" smtClean="0"/>
              <a:t>Cost/commitment</a:t>
            </a:r>
          </a:p>
          <a:p>
            <a:pPr lvl="1">
              <a:spcAft>
                <a:spcPts val="1200"/>
              </a:spcAft>
            </a:pPr>
            <a:r>
              <a:rPr lang="en-US" sz="2000" b="1" dirty="0" smtClean="0">
                <a:solidFill>
                  <a:srgbClr val="FF0000"/>
                </a:solidFill>
                <a:effectLst>
                  <a:outerShdw blurRad="38100" dist="38100" dir="2700000" algn="tl">
                    <a:srgbClr val="000000">
                      <a:alpha val="43137"/>
                    </a:srgbClr>
                  </a:outerShdw>
                </a:effectLst>
              </a:rPr>
              <a:t>24 % (7/29)</a:t>
            </a:r>
            <a:endParaRPr lang="en-US" sz="2000" dirty="0" smtClean="0"/>
          </a:p>
          <a:p>
            <a:pPr>
              <a:spcAft>
                <a:spcPts val="1200"/>
              </a:spcAft>
            </a:pPr>
            <a:r>
              <a:rPr lang="en-US" sz="2400" dirty="0" smtClean="0"/>
              <a:t>Commitment/cost</a:t>
            </a:r>
          </a:p>
          <a:p>
            <a:pPr lvl="1">
              <a:spcAft>
                <a:spcPts val="1200"/>
              </a:spcAft>
            </a:pPr>
            <a:r>
              <a:rPr lang="en-US" sz="2000" b="1" dirty="0" smtClean="0">
                <a:solidFill>
                  <a:srgbClr val="FF0000"/>
                </a:solidFill>
                <a:effectLst>
                  <a:outerShdw blurRad="38100" dist="38100" dir="2700000" algn="tl">
                    <a:srgbClr val="000000">
                      <a:alpha val="43137"/>
                    </a:srgbClr>
                  </a:outerShdw>
                </a:effectLst>
              </a:rPr>
              <a:t>53 % (18/34)</a:t>
            </a:r>
          </a:p>
        </p:txBody>
      </p:sp>
      <p:sp>
        <p:nvSpPr>
          <p:cNvPr id="7" name="Content Placeholder 3"/>
          <p:cNvSpPr txBox="1">
            <a:spLocks/>
          </p:cNvSpPr>
          <p:nvPr/>
        </p:nvSpPr>
        <p:spPr>
          <a:xfrm>
            <a:off x="228600" y="6019800"/>
            <a:ext cx="8686800" cy="548640"/>
          </a:xfrm>
          <a:prstGeom prst="rect">
            <a:avLst/>
          </a:prstGeom>
        </p:spPr>
        <p:txBody>
          <a:bodyPr vert="horz">
            <a:normAutofit/>
          </a:bodyPr>
          <a:lstStyle/>
          <a:p>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Cialdani</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R.</a:t>
            </a:r>
            <a:r>
              <a:rPr kumimoji="0" lang="en-US" sz="1400" b="0" i="0" u="none" strike="noStrike" kern="1200" cap="none" spc="0" normalizeH="0" noProof="0" dirty="0" smtClean="0">
                <a:ln>
                  <a:noFill/>
                </a:ln>
                <a:solidFill>
                  <a:schemeClr val="tx1"/>
                </a:solidFill>
                <a:effectLst/>
                <a:uLnTx/>
                <a:uFillTx/>
                <a:latin typeface="+mn-lt"/>
                <a:ea typeface="+mn-ea"/>
                <a:cs typeface="+mn-cs"/>
              </a:rPr>
              <a:t> B., Basset, R., </a:t>
            </a:r>
            <a:r>
              <a:rPr kumimoji="0" lang="en-US" sz="1400" b="0" i="0" u="none" strike="noStrike" kern="1200" cap="none" spc="0" normalizeH="0" noProof="0" dirty="0" err="1" smtClean="0">
                <a:ln>
                  <a:noFill/>
                </a:ln>
                <a:solidFill>
                  <a:schemeClr val="tx1"/>
                </a:solidFill>
                <a:effectLst/>
                <a:uLnTx/>
                <a:uFillTx/>
                <a:latin typeface="+mn-lt"/>
                <a:ea typeface="+mn-ea"/>
                <a:cs typeface="+mn-cs"/>
              </a:rPr>
              <a:t>Cacioppo</a:t>
            </a:r>
            <a:r>
              <a:rPr kumimoji="0" lang="en-US" sz="1400" b="0" i="0" u="none" strike="noStrike" kern="1200" cap="none" spc="0" normalizeH="0" noProof="0" dirty="0" smtClean="0">
                <a:ln>
                  <a:noFill/>
                </a:ln>
                <a:solidFill>
                  <a:schemeClr val="tx1"/>
                </a:solidFill>
                <a:effectLst/>
                <a:uLnTx/>
                <a:uFillTx/>
                <a:latin typeface="+mn-lt"/>
                <a:ea typeface="+mn-ea"/>
                <a:cs typeface="+mn-cs"/>
              </a:rPr>
              <a:t>, J. T., Miller, J. A., “Low-ball procedure for producing compliance: commitment then cost</a:t>
            </a:r>
            <a:r>
              <a:rPr lang="en-US" sz="1400" dirty="0" smtClean="0"/>
              <a:t>,</a:t>
            </a:r>
            <a:r>
              <a:rPr kumimoji="0" lang="en-US" sz="1400" b="0" i="0" u="none" strike="noStrike" kern="1200" cap="none" spc="0" normalizeH="0" noProof="0" dirty="0" smtClean="0">
                <a:ln>
                  <a:noFill/>
                </a:ln>
                <a:solidFill>
                  <a:schemeClr val="tx1"/>
                </a:solidFill>
                <a:effectLst/>
                <a:uLnTx/>
                <a:uFillTx/>
                <a:latin typeface="+mn-lt"/>
                <a:ea typeface="+mn-ea"/>
                <a:cs typeface="+mn-cs"/>
              </a:rPr>
              <a:t>” </a:t>
            </a:r>
            <a:r>
              <a:rPr kumimoji="0" lang="en-US" sz="1400" b="0" i="1" u="none" strike="noStrike" kern="1200" cap="none" spc="0" normalizeH="0" noProof="0" dirty="0" smtClean="0">
                <a:ln>
                  <a:noFill/>
                </a:ln>
                <a:solidFill>
                  <a:schemeClr val="tx1"/>
                </a:solidFill>
                <a:effectLst/>
                <a:uLnTx/>
                <a:uFillTx/>
                <a:latin typeface="+mn-lt"/>
                <a:ea typeface="+mn-ea"/>
                <a:cs typeface="+mn-cs"/>
              </a:rPr>
              <a:t>Journal of Personality and Social Psychology, </a:t>
            </a:r>
            <a:r>
              <a:rPr kumimoji="0" lang="en-US" sz="1400" b="1" u="none" strike="noStrike" kern="1200" cap="none" spc="0" normalizeH="0" noProof="0" dirty="0" smtClean="0">
                <a:ln>
                  <a:noFill/>
                </a:ln>
                <a:solidFill>
                  <a:schemeClr val="tx1"/>
                </a:solidFill>
                <a:effectLst/>
                <a:uLnTx/>
                <a:uFillTx/>
                <a:latin typeface="+mn-lt"/>
                <a:ea typeface="+mn-ea"/>
                <a:cs typeface="+mn-cs"/>
              </a:rPr>
              <a:t>36</a:t>
            </a:r>
            <a:r>
              <a:rPr lang="en-US" sz="1400" dirty="0" smtClean="0"/>
              <a:t>, 5</a:t>
            </a:r>
            <a:r>
              <a:rPr lang="en-US" sz="1400" i="1" dirty="0" smtClean="0"/>
              <a:t> </a:t>
            </a:r>
            <a:r>
              <a:rPr lang="en-US" sz="1400" dirty="0" smtClean="0"/>
              <a:t>(1978).</a:t>
            </a:r>
            <a:endParaRPr kumimoji="0" lang="en-US" sz="14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NFCC and Religiosity</a:t>
            </a:r>
            <a:endParaRPr lang="en-US" dirty="0"/>
          </a:p>
        </p:txBody>
      </p:sp>
      <p:sp>
        <p:nvSpPr>
          <p:cNvPr id="3" name="Content Placeholder 2"/>
          <p:cNvSpPr>
            <a:spLocks noGrp="1"/>
          </p:cNvSpPr>
          <p:nvPr>
            <p:ph idx="1"/>
          </p:nvPr>
        </p:nvSpPr>
        <p:spPr>
          <a:xfrm>
            <a:off x="457200" y="1676400"/>
            <a:ext cx="8229600" cy="1272809"/>
          </a:xfrm>
        </p:spPr>
        <p:txBody>
          <a:bodyPr/>
          <a:lstStyle/>
          <a:p>
            <a:r>
              <a:rPr lang="en-US" dirty="0" smtClean="0"/>
              <a:t>Some studies even suggest a link between high NFCC and religiosity/fundamentalism.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pic>
        <p:nvPicPr>
          <p:cNvPr id="2050" name="Picture 2"/>
          <p:cNvPicPr>
            <a:picLocks noChangeAspect="1" noChangeArrowheads="1"/>
          </p:cNvPicPr>
          <p:nvPr/>
        </p:nvPicPr>
        <p:blipFill>
          <a:blip r:embed="rId3" cstate="print"/>
          <a:srcRect l="5588" t="8857" r="5000" b="47714"/>
          <a:stretch>
            <a:fillRect/>
          </a:stretch>
        </p:blipFill>
        <p:spPr bwMode="auto">
          <a:xfrm>
            <a:off x="1595720" y="3048000"/>
            <a:ext cx="6024280" cy="2194560"/>
          </a:xfrm>
          <a:prstGeom prst="rect">
            <a:avLst/>
          </a:prstGeom>
          <a:noFill/>
          <a:ln w="9525">
            <a:solidFill>
              <a:schemeClr val="tx1"/>
            </a:solidFill>
            <a:miter lim="800000"/>
            <a:headEnd/>
            <a:tailEnd/>
          </a:ln>
        </p:spPr>
      </p:pic>
      <p:sp>
        <p:nvSpPr>
          <p:cNvPr id="6" name="Content Placeholder 3"/>
          <p:cNvSpPr txBox="1">
            <a:spLocks/>
          </p:cNvSpPr>
          <p:nvPr/>
        </p:nvSpPr>
        <p:spPr>
          <a:xfrm>
            <a:off x="228600" y="6172200"/>
            <a:ext cx="8686800" cy="548640"/>
          </a:xfrm>
          <a:prstGeom prst="rect">
            <a:avLst/>
          </a:prstGeom>
        </p:spPr>
        <p:txBody>
          <a:bodyPr vert="horz">
            <a:noAutofit/>
          </a:bodyPr>
          <a:lstStyle/>
          <a:p>
            <a:r>
              <a:rPr lang="en-US" sz="1600" dirty="0" err="1" smtClean="0"/>
              <a:t>Saroglou</a:t>
            </a:r>
            <a:r>
              <a:rPr lang="en-US" sz="1600" dirty="0" smtClean="0"/>
              <a:t>, V., </a:t>
            </a:r>
            <a:r>
              <a:rPr kumimoji="0" lang="en-US" sz="1600" b="0" i="0" u="none" strike="noStrike" kern="1200" cap="none" spc="0" normalizeH="0" noProof="0" dirty="0" smtClean="0">
                <a:ln>
                  <a:noFill/>
                </a:ln>
                <a:solidFill>
                  <a:schemeClr val="tx1"/>
                </a:solidFill>
                <a:effectLst/>
                <a:uLnTx/>
                <a:uFillTx/>
                <a:latin typeface="+mn-lt"/>
                <a:ea typeface="+mn-ea"/>
                <a:cs typeface="+mn-cs"/>
              </a:rPr>
              <a:t>“Beyond dogmatism: the need for closure as related to religion</a:t>
            </a:r>
            <a:r>
              <a:rPr lang="en-US" sz="1600" dirty="0" smtClean="0"/>
              <a:t>,</a:t>
            </a:r>
            <a:r>
              <a:rPr kumimoji="0" lang="en-US" sz="1600" b="0" i="0" u="none" strike="noStrike" kern="1200" cap="none" spc="0" normalizeH="0" noProof="0" dirty="0" smtClean="0">
                <a:ln>
                  <a:noFill/>
                </a:ln>
                <a:solidFill>
                  <a:schemeClr val="tx1"/>
                </a:solidFill>
                <a:effectLst/>
                <a:uLnTx/>
                <a:uFillTx/>
                <a:latin typeface="+mn-lt"/>
                <a:ea typeface="+mn-ea"/>
                <a:cs typeface="+mn-cs"/>
              </a:rPr>
              <a:t>” </a:t>
            </a:r>
            <a:r>
              <a:rPr lang="en-US" sz="1600" i="1" dirty="0" smtClean="0"/>
              <a:t>Mental Health, Religion and Culture, </a:t>
            </a:r>
            <a:r>
              <a:rPr lang="en-US" sz="1600" b="1" i="1" dirty="0" smtClean="0"/>
              <a:t>5</a:t>
            </a:r>
            <a:r>
              <a:rPr lang="en-US" sz="1600" dirty="0" smtClean="0"/>
              <a:t>, 2</a:t>
            </a:r>
            <a:r>
              <a:rPr lang="en-US" sz="1600" i="1" dirty="0" smtClean="0"/>
              <a:t> </a:t>
            </a:r>
            <a:r>
              <a:rPr lang="en-US" sz="1600" dirty="0" smtClean="0"/>
              <a:t>(2002).</a:t>
            </a:r>
            <a:endParaRPr kumimoji="0" lang="en-US" sz="160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3"/>
          <p:cNvSpPr txBox="1">
            <a:spLocks/>
          </p:cNvSpPr>
          <p:nvPr/>
        </p:nvSpPr>
        <p:spPr>
          <a:xfrm>
            <a:off x="228600" y="5562600"/>
            <a:ext cx="8686800" cy="548640"/>
          </a:xfrm>
          <a:prstGeom prst="rect">
            <a:avLst/>
          </a:prstGeom>
        </p:spPr>
        <p:txBody>
          <a:bodyPr vert="horz">
            <a:noAutofit/>
          </a:bodyPr>
          <a:lstStyle/>
          <a:p>
            <a:r>
              <a:rPr lang="en-US" sz="1600" dirty="0" smtClean="0"/>
              <a:t>Brant, M. and Reyna, C., </a:t>
            </a:r>
            <a:r>
              <a:rPr kumimoji="0" lang="en-US" sz="1600" b="0" i="0" u="none" strike="noStrike" kern="1200" cap="none" spc="0" normalizeH="0" noProof="0" dirty="0" smtClean="0">
                <a:ln>
                  <a:noFill/>
                </a:ln>
                <a:solidFill>
                  <a:schemeClr val="tx1"/>
                </a:solidFill>
                <a:effectLst/>
                <a:uLnTx/>
                <a:uFillTx/>
                <a:latin typeface="+mn-lt"/>
                <a:ea typeface="+mn-ea"/>
                <a:cs typeface="+mn-cs"/>
              </a:rPr>
              <a:t>“The role of prejudice and the need for closure in religious fundamentalism</a:t>
            </a:r>
            <a:r>
              <a:rPr lang="en-US" sz="1600" dirty="0" smtClean="0"/>
              <a:t>,</a:t>
            </a:r>
            <a:r>
              <a:rPr kumimoji="0" lang="en-US" sz="1600" b="0" i="0" u="none" strike="noStrike" kern="1200" cap="none" spc="0" normalizeH="0" noProof="0" dirty="0" smtClean="0">
                <a:ln>
                  <a:noFill/>
                </a:ln>
                <a:solidFill>
                  <a:schemeClr val="tx1"/>
                </a:solidFill>
                <a:effectLst/>
                <a:uLnTx/>
                <a:uFillTx/>
                <a:latin typeface="+mn-lt"/>
                <a:ea typeface="+mn-ea"/>
                <a:cs typeface="+mn-cs"/>
              </a:rPr>
              <a:t>” </a:t>
            </a:r>
            <a:r>
              <a:rPr lang="en-US" sz="1600" i="1" dirty="0" smtClean="0"/>
              <a:t>Personality and Social Psychology Bulletin, </a:t>
            </a:r>
            <a:r>
              <a:rPr lang="en-US" sz="1600" b="1" i="1" dirty="0" smtClean="0"/>
              <a:t>36</a:t>
            </a:r>
            <a:r>
              <a:rPr lang="en-US" sz="1600" dirty="0" smtClean="0"/>
              <a:t>, 5</a:t>
            </a:r>
            <a:r>
              <a:rPr lang="en-US" sz="1600" i="1" dirty="0" smtClean="0"/>
              <a:t> </a:t>
            </a:r>
            <a:r>
              <a:rPr lang="en-US" sz="1600" dirty="0" smtClean="0"/>
              <a:t>(2010).</a:t>
            </a:r>
            <a:endParaRPr kumimoji="0" lang="en-US" sz="16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of the Gaps Explained</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pic>
        <p:nvPicPr>
          <p:cNvPr id="4099" name="Picture 3" descr="C:\rants\Psychology of Belief\Need for Closure\figs\HeresHow\HowItWorks 08.png"/>
          <p:cNvPicPr>
            <a:picLocks noChangeAspect="1" noChangeArrowheads="1"/>
          </p:cNvPicPr>
          <p:nvPr/>
        </p:nvPicPr>
        <p:blipFill>
          <a:blip r:embed="rId3" cstate="print"/>
          <a:srcRect/>
          <a:stretch>
            <a:fillRect/>
          </a:stretch>
        </p:blipFill>
        <p:spPr bwMode="auto">
          <a:xfrm>
            <a:off x="1124904" y="2362200"/>
            <a:ext cx="6647496" cy="4114800"/>
          </a:xfrm>
          <a:prstGeom prst="rect">
            <a:avLst/>
          </a:prstGeom>
          <a:noFill/>
        </p:spPr>
      </p:pic>
      <p:sp>
        <p:nvSpPr>
          <p:cNvPr id="7" name="Rectangle 6"/>
          <p:cNvSpPr/>
          <p:nvPr/>
        </p:nvSpPr>
        <p:spPr>
          <a:xfrm>
            <a:off x="457200" y="1600200"/>
            <a:ext cx="8382000" cy="584775"/>
          </a:xfrm>
          <a:prstGeom prst="rect">
            <a:avLst/>
          </a:prstGeom>
        </p:spPr>
        <p:txBody>
          <a:bodyPr wrap="square">
            <a:spAutoFit/>
          </a:bodyPr>
          <a:lstStyle/>
          <a:p>
            <a:r>
              <a:rPr lang="en-US" sz="3200" dirty="0" smtClean="0"/>
              <a:t>Why arguments </a:t>
            </a:r>
            <a:r>
              <a:rPr lang="en-US" sz="3200" smtClean="0"/>
              <a:t>from ignorance </a:t>
            </a:r>
            <a:r>
              <a:rPr lang="en-US" sz="3200" dirty="0" smtClean="0"/>
              <a:t>work so well.</a:t>
            </a:r>
            <a:endParaRPr lang="en-U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 of the Iceberg</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a:p>
        </p:txBody>
      </p:sp>
      <p:pic>
        <p:nvPicPr>
          <p:cNvPr id="4" name="Picture 2" descr="C:\docs\Mormon Stories\figs\POB Flow Chart (poster).png"/>
          <p:cNvPicPr>
            <a:picLocks noChangeAspect="1" noChangeArrowheads="1"/>
          </p:cNvPicPr>
          <p:nvPr/>
        </p:nvPicPr>
        <p:blipFill>
          <a:blip r:embed="rId3" cstate="print"/>
          <a:srcRect t="7184"/>
          <a:stretch>
            <a:fillRect/>
          </a:stretch>
        </p:blipFill>
        <p:spPr bwMode="auto">
          <a:xfrm>
            <a:off x="76200" y="1600199"/>
            <a:ext cx="8395398" cy="512064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That’s Not All!</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5" name="Content Placeholder 3"/>
          <p:cNvSpPr txBox="1">
            <a:spLocks/>
          </p:cNvSpPr>
          <p:nvPr/>
        </p:nvSpPr>
        <p:spPr>
          <a:xfrm>
            <a:off x="228600" y="6172200"/>
            <a:ext cx="8686800" cy="548640"/>
          </a:xfrm>
          <a:prstGeom prst="rect">
            <a:avLst/>
          </a:prstGeom>
        </p:spPr>
        <p:txBody>
          <a:bodyPr vert="horz">
            <a:normAutofit/>
          </a:bodyPr>
          <a:lstStyle/>
          <a:p>
            <a:r>
              <a:rPr kumimoji="0" lang="en-US" sz="1400" b="0" i="0" u="none" strike="noStrike" kern="1200" cap="none" spc="0" normalizeH="0" baseline="0" noProof="0" dirty="0" smtClean="0">
                <a:ln>
                  <a:noFill/>
                </a:ln>
                <a:solidFill>
                  <a:schemeClr val="tx1"/>
                </a:solidFill>
                <a:effectLst/>
                <a:uLnTx/>
                <a:uFillTx/>
                <a:latin typeface="+mn-lt"/>
                <a:ea typeface="+mn-ea"/>
                <a:cs typeface="+mn-cs"/>
              </a:rPr>
              <a:t>Burger, J. M., “Increasing compliance by improving the deal: the that’s-not-all</a:t>
            </a:r>
            <a:r>
              <a:rPr kumimoji="0" lang="en-US" sz="1400" b="0" i="0" u="none" strike="noStrike" kern="1200" cap="none" spc="0" normalizeH="0" noProof="0" dirty="0" smtClean="0">
                <a:ln>
                  <a:noFill/>
                </a:ln>
                <a:solidFill>
                  <a:schemeClr val="tx1"/>
                </a:solidFill>
                <a:effectLst/>
                <a:uLnTx/>
                <a:uFillTx/>
                <a:latin typeface="+mn-lt"/>
                <a:ea typeface="+mn-ea"/>
                <a:cs typeface="+mn-cs"/>
              </a:rPr>
              <a:t> technique”,</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400" b="0" i="1" u="none" strike="noStrike" kern="1200" cap="none" spc="0" normalizeH="0" noProof="0" dirty="0" smtClean="0">
                <a:ln>
                  <a:noFill/>
                </a:ln>
                <a:solidFill>
                  <a:schemeClr val="tx1"/>
                </a:solidFill>
                <a:effectLst/>
                <a:uLnTx/>
                <a:uFillTx/>
                <a:latin typeface="+mn-lt"/>
                <a:ea typeface="+mn-ea"/>
                <a:cs typeface="+mn-cs"/>
              </a:rPr>
              <a:t>Journal </a:t>
            </a:r>
            <a:r>
              <a:rPr kumimoji="0" lang="en-US" sz="1400" b="0" i="1" u="none" strike="noStrike" kern="1200" cap="none" spc="0" normalizeH="0" noProof="0" dirty="0" smtClean="0">
                <a:ln>
                  <a:noFill/>
                </a:ln>
                <a:solidFill>
                  <a:schemeClr val="tx1"/>
                </a:solidFill>
                <a:effectLst/>
                <a:uLnTx/>
                <a:uFillTx/>
                <a:latin typeface="+mn-lt"/>
                <a:ea typeface="+mn-ea"/>
                <a:cs typeface="+mn-cs"/>
              </a:rPr>
              <a:t>of Personality and Social Psychology, </a:t>
            </a:r>
            <a:r>
              <a:rPr kumimoji="0" lang="en-US" sz="1400" b="1" u="none" strike="noStrike" kern="1200" cap="none" spc="0" normalizeH="0" noProof="0" dirty="0" smtClean="0">
                <a:ln>
                  <a:noFill/>
                </a:ln>
                <a:solidFill>
                  <a:schemeClr val="tx1"/>
                </a:solidFill>
                <a:effectLst/>
                <a:uLnTx/>
                <a:uFillTx/>
                <a:latin typeface="+mn-lt"/>
                <a:ea typeface="+mn-ea"/>
                <a:cs typeface="+mn-cs"/>
              </a:rPr>
              <a:t>51</a:t>
            </a:r>
            <a:r>
              <a:rPr kumimoji="0" lang="en-US" sz="1400" u="none" strike="noStrike" kern="1200" cap="none" spc="0" normalizeH="0" noProof="0" dirty="0" smtClean="0">
                <a:ln>
                  <a:noFill/>
                </a:ln>
                <a:solidFill>
                  <a:schemeClr val="tx1"/>
                </a:solidFill>
                <a:effectLst/>
                <a:uLnTx/>
                <a:uFillTx/>
                <a:latin typeface="+mn-lt"/>
                <a:ea typeface="+mn-ea"/>
                <a:cs typeface="+mn-cs"/>
              </a:rPr>
              <a:t>, </a:t>
            </a:r>
            <a:r>
              <a:rPr lang="en-US" sz="1400" dirty="0" smtClean="0"/>
              <a:t>2</a:t>
            </a:r>
            <a:r>
              <a:rPr lang="en-US" sz="1400" i="1" dirty="0" smtClean="0"/>
              <a:t> </a:t>
            </a:r>
            <a:r>
              <a:rPr lang="en-US" sz="1400" dirty="0" smtClean="0"/>
              <a:t>(</a:t>
            </a:r>
            <a:r>
              <a:rPr lang="en-US" sz="1400" dirty="0" smtClean="0"/>
              <a:t>1986).</a:t>
            </a:r>
            <a:endParaRPr kumimoji="0" lang="en-US" sz="1400" i="0" u="none" strike="noStrike" kern="1200" cap="none" spc="0" normalizeH="0" baseline="0" noProof="0" dirty="0">
              <a:ln>
                <a:noFill/>
              </a:ln>
              <a:solidFill>
                <a:schemeClr val="tx1"/>
              </a:solidFill>
              <a:effectLst/>
              <a:uLnTx/>
              <a:uFillTx/>
              <a:latin typeface="+mn-lt"/>
              <a:ea typeface="+mn-ea"/>
              <a:cs typeface="+mn-cs"/>
            </a:endParaRPr>
          </a:p>
        </p:txBody>
      </p:sp>
      <p:pic>
        <p:nvPicPr>
          <p:cNvPr id="1027" name="Picture 3"/>
          <p:cNvPicPr>
            <a:picLocks noChangeAspect="1" noChangeArrowheads="1"/>
          </p:cNvPicPr>
          <p:nvPr/>
        </p:nvPicPr>
        <p:blipFill>
          <a:blip r:embed="rId3" cstate="print"/>
          <a:srcRect l="10857" t="10667" r="10857" b="26857"/>
          <a:stretch>
            <a:fillRect/>
          </a:stretch>
        </p:blipFill>
        <p:spPr bwMode="auto">
          <a:xfrm>
            <a:off x="4267200" y="3276600"/>
            <a:ext cx="4583149" cy="2743200"/>
          </a:xfrm>
          <a:prstGeom prst="rect">
            <a:avLst/>
          </a:prstGeom>
          <a:noFill/>
          <a:ln w="9525">
            <a:solidFill>
              <a:schemeClr val="tx1"/>
            </a:solidFill>
            <a:miter lim="800000"/>
            <a:headEnd/>
            <a:tailEnd/>
          </a:ln>
        </p:spPr>
      </p:pic>
      <p:sp>
        <p:nvSpPr>
          <p:cNvPr id="8" name="Content Placeholder 3"/>
          <p:cNvSpPr>
            <a:spLocks noGrp="1"/>
          </p:cNvSpPr>
          <p:nvPr>
            <p:ph idx="1"/>
          </p:nvPr>
        </p:nvSpPr>
        <p:spPr>
          <a:xfrm>
            <a:off x="76200" y="1600200"/>
            <a:ext cx="4038600" cy="4397009"/>
          </a:xfrm>
        </p:spPr>
        <p:txBody>
          <a:bodyPr>
            <a:normAutofit/>
          </a:bodyPr>
          <a:lstStyle/>
          <a:p>
            <a:pPr>
              <a:spcAft>
                <a:spcPts val="1200"/>
              </a:spcAft>
            </a:pPr>
            <a:r>
              <a:rPr lang="en-US" sz="2400" dirty="0" smtClean="0"/>
              <a:t>Bake sale offer on pastries.</a:t>
            </a:r>
          </a:p>
          <a:p>
            <a:pPr>
              <a:spcAft>
                <a:spcPts val="1200"/>
              </a:spcAft>
            </a:pPr>
            <a:r>
              <a:rPr lang="en-US" sz="2400" dirty="0" smtClean="0"/>
              <a:t>One cupcake and two cookies for $0.75.</a:t>
            </a:r>
          </a:p>
          <a:p>
            <a:pPr lvl="1">
              <a:spcAft>
                <a:spcPts val="1200"/>
              </a:spcAft>
            </a:pPr>
            <a:r>
              <a:rPr lang="en-US" sz="2000" b="1" dirty="0" smtClean="0">
                <a:solidFill>
                  <a:srgbClr val="FF0000"/>
                </a:solidFill>
                <a:effectLst>
                  <a:outerShdw blurRad="38100" dist="38100" dir="2700000" algn="tl">
                    <a:srgbClr val="000000">
                      <a:alpha val="43137"/>
                    </a:srgbClr>
                  </a:outerShdw>
                </a:effectLst>
              </a:rPr>
              <a:t>40 % compliance.</a:t>
            </a:r>
          </a:p>
          <a:p>
            <a:pPr>
              <a:spcAft>
                <a:spcPts val="1200"/>
              </a:spcAft>
            </a:pPr>
            <a:r>
              <a:rPr lang="en-US" sz="2400" dirty="0" smtClean="0"/>
              <a:t>One cupcake for $0.75.</a:t>
            </a:r>
          </a:p>
          <a:p>
            <a:pPr lvl="1">
              <a:spcAft>
                <a:spcPts val="1200"/>
              </a:spcAft>
            </a:pPr>
            <a:r>
              <a:rPr lang="en-US" sz="2000" dirty="0" smtClean="0"/>
              <a:t>“No, wait…”</a:t>
            </a:r>
          </a:p>
          <a:p>
            <a:pPr lvl="1">
              <a:spcAft>
                <a:spcPts val="1200"/>
              </a:spcAft>
            </a:pPr>
            <a:r>
              <a:rPr lang="en-US" sz="2000" dirty="0" smtClean="0"/>
              <a:t>One cupcake and  two cookies for $0.75.</a:t>
            </a:r>
          </a:p>
          <a:p>
            <a:pPr lvl="1">
              <a:spcAft>
                <a:spcPts val="1200"/>
              </a:spcAft>
            </a:pPr>
            <a:r>
              <a:rPr lang="en-US" sz="2000" b="1" dirty="0" smtClean="0">
                <a:solidFill>
                  <a:srgbClr val="FF0000"/>
                </a:solidFill>
                <a:effectLst>
                  <a:outerShdw blurRad="38100" dist="38100" dir="2700000" algn="tl">
                    <a:srgbClr val="000000">
                      <a:alpha val="43137"/>
                    </a:srgbClr>
                  </a:outerShdw>
                </a:effectLst>
              </a:rPr>
              <a:t>75 % compliance!</a:t>
            </a:r>
          </a:p>
        </p:txBody>
      </p:sp>
      <p:pic>
        <p:nvPicPr>
          <p:cNvPr id="1028" name="Picture 4" descr="C:\rants\Psychology of Belief\Compliance\pics\cupcake.jpg"/>
          <p:cNvPicPr>
            <a:picLocks noChangeAspect="1" noChangeArrowheads="1"/>
          </p:cNvPicPr>
          <p:nvPr/>
        </p:nvPicPr>
        <p:blipFill>
          <a:blip r:embed="rId4" cstate="print"/>
          <a:srcRect/>
          <a:stretch>
            <a:fillRect/>
          </a:stretch>
        </p:blipFill>
        <p:spPr bwMode="auto">
          <a:xfrm>
            <a:off x="4343400" y="1676400"/>
            <a:ext cx="1384916" cy="1371600"/>
          </a:xfrm>
          <a:prstGeom prst="rect">
            <a:avLst/>
          </a:prstGeom>
          <a:noFill/>
        </p:spPr>
      </p:pic>
      <p:pic>
        <p:nvPicPr>
          <p:cNvPr id="1029" name="Picture 5" descr="C:\rants\Psychology of Belief\Compliance\pics\cookie2.jpg"/>
          <p:cNvPicPr>
            <a:picLocks noChangeAspect="1" noChangeArrowheads="1"/>
          </p:cNvPicPr>
          <p:nvPr/>
        </p:nvPicPr>
        <p:blipFill>
          <a:blip r:embed="rId5" cstate="print"/>
          <a:srcRect/>
          <a:stretch>
            <a:fillRect/>
          </a:stretch>
        </p:blipFill>
        <p:spPr bwMode="auto">
          <a:xfrm>
            <a:off x="6477000" y="1676400"/>
            <a:ext cx="1828800" cy="1371600"/>
          </a:xfrm>
          <a:prstGeom prst="rect">
            <a:avLst/>
          </a:prstGeom>
          <a:noFill/>
        </p:spPr>
      </p:pic>
      <p:sp>
        <p:nvSpPr>
          <p:cNvPr id="11" name="Rectangle 10"/>
          <p:cNvSpPr/>
          <p:nvPr/>
        </p:nvSpPr>
        <p:spPr>
          <a:xfrm>
            <a:off x="5638800" y="2362200"/>
            <a:ext cx="497252" cy="646331"/>
          </a:xfrm>
          <a:prstGeom prst="rect">
            <a:avLst/>
          </a:prstGeom>
        </p:spPr>
        <p:txBody>
          <a:bodyPr wrap="none">
            <a:spAutoFit/>
          </a:bodyPr>
          <a:lstStyle/>
          <a:p>
            <a:r>
              <a:rPr lang="en-US" dirty="0" smtClean="0"/>
              <a:t>x</a:t>
            </a:r>
            <a:r>
              <a:rPr lang="en-US" sz="3600" dirty="0" smtClean="0"/>
              <a:t>1</a:t>
            </a:r>
            <a:endParaRPr lang="en-US" sz="3600" dirty="0"/>
          </a:p>
        </p:txBody>
      </p:sp>
      <p:sp>
        <p:nvSpPr>
          <p:cNvPr id="12" name="Rectangle 11"/>
          <p:cNvSpPr/>
          <p:nvPr/>
        </p:nvSpPr>
        <p:spPr>
          <a:xfrm>
            <a:off x="8229600" y="2362200"/>
            <a:ext cx="526106" cy="646331"/>
          </a:xfrm>
          <a:prstGeom prst="rect">
            <a:avLst/>
          </a:prstGeom>
        </p:spPr>
        <p:txBody>
          <a:bodyPr wrap="none">
            <a:spAutoFit/>
          </a:bodyPr>
          <a:lstStyle/>
          <a:p>
            <a:r>
              <a:rPr lang="en-US" dirty="0" smtClean="0"/>
              <a:t>x</a:t>
            </a:r>
            <a:r>
              <a:rPr lang="en-US" sz="3600" dirty="0" smtClean="0"/>
              <a:t>2</a:t>
            </a:r>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Foot in the door</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6" name="Content Placeholder 3"/>
          <p:cNvSpPr>
            <a:spLocks noGrp="1"/>
          </p:cNvSpPr>
          <p:nvPr>
            <p:ph idx="1"/>
          </p:nvPr>
        </p:nvSpPr>
        <p:spPr>
          <a:xfrm>
            <a:off x="316230" y="1775191"/>
            <a:ext cx="8218170" cy="1272809"/>
          </a:xfrm>
        </p:spPr>
        <p:txBody>
          <a:bodyPr>
            <a:normAutofit/>
          </a:bodyPr>
          <a:lstStyle/>
          <a:p>
            <a:r>
              <a:rPr lang="en-US" sz="2400" dirty="0" smtClean="0"/>
              <a:t>Can a survey team of 5-6 men come to your home for 2 hours and classify your household products? </a:t>
            </a:r>
          </a:p>
          <a:p>
            <a:r>
              <a:rPr lang="en-US" sz="2400" dirty="0" smtClean="0"/>
              <a:t>What if we first ask you a few questions about soap?</a:t>
            </a:r>
          </a:p>
        </p:txBody>
      </p:sp>
      <p:pic>
        <p:nvPicPr>
          <p:cNvPr id="2050" name="Picture 2"/>
          <p:cNvPicPr>
            <a:picLocks noChangeAspect="1" noChangeArrowheads="1"/>
          </p:cNvPicPr>
          <p:nvPr/>
        </p:nvPicPr>
        <p:blipFill>
          <a:blip r:embed="rId3" cstate="print"/>
          <a:srcRect l="17821" t="15000" r="19696" b="40184"/>
          <a:stretch>
            <a:fillRect/>
          </a:stretch>
        </p:blipFill>
        <p:spPr bwMode="auto">
          <a:xfrm>
            <a:off x="3733800" y="3429000"/>
            <a:ext cx="5099540" cy="2286000"/>
          </a:xfrm>
          <a:prstGeom prst="rect">
            <a:avLst/>
          </a:prstGeom>
          <a:noFill/>
          <a:ln w="9525">
            <a:solidFill>
              <a:schemeClr val="tx1"/>
            </a:solidFill>
            <a:miter lim="800000"/>
            <a:headEnd/>
            <a:tailEnd/>
          </a:ln>
          <a:effectLst/>
        </p:spPr>
      </p:pic>
      <p:sp>
        <p:nvSpPr>
          <p:cNvPr id="8" name="Content Placeholder 3"/>
          <p:cNvSpPr txBox="1">
            <a:spLocks/>
          </p:cNvSpPr>
          <p:nvPr/>
        </p:nvSpPr>
        <p:spPr>
          <a:xfrm>
            <a:off x="228600" y="6019800"/>
            <a:ext cx="8686800" cy="548640"/>
          </a:xfrm>
          <a:prstGeom prst="rect">
            <a:avLst/>
          </a:prstGeom>
        </p:spPr>
        <p:txBody>
          <a:bodyPr vert="horz">
            <a:normAutofit/>
          </a:bodyPr>
          <a:lstStyle/>
          <a:p>
            <a:r>
              <a:rPr kumimoji="0" lang="en-US" sz="1400" b="0" i="0" u="none" strike="noStrike" kern="1200" cap="none" spc="0" normalizeH="0" baseline="0" noProof="0" dirty="0" smtClean="0">
                <a:ln>
                  <a:noFill/>
                </a:ln>
                <a:solidFill>
                  <a:schemeClr val="tx1"/>
                </a:solidFill>
                <a:effectLst/>
                <a:uLnTx/>
                <a:uFillTx/>
                <a:latin typeface="+mn-lt"/>
                <a:ea typeface="+mn-ea"/>
                <a:cs typeface="+mn-cs"/>
              </a:rPr>
              <a:t>Freedman, J. L., and Fraser, S. C.</a:t>
            </a:r>
            <a:r>
              <a:rPr kumimoji="0" lang="en-US" sz="1400" b="0" i="0" u="none" strike="noStrike" kern="1200" cap="none" spc="0" normalizeH="0" noProof="0" dirty="0" smtClean="0">
                <a:ln>
                  <a:noFill/>
                </a:ln>
                <a:solidFill>
                  <a:schemeClr val="tx1"/>
                </a:solidFill>
                <a:effectLst/>
                <a:uLnTx/>
                <a:uFillTx/>
                <a:latin typeface="+mn-lt"/>
                <a:ea typeface="+mn-ea"/>
                <a:cs typeface="+mn-cs"/>
              </a:rPr>
              <a:t>, “Compliance without pressure: the foot-in-the-door technique</a:t>
            </a:r>
            <a:r>
              <a:rPr lang="en-US" sz="1400" dirty="0" smtClean="0"/>
              <a:t>,</a:t>
            </a:r>
            <a:r>
              <a:rPr kumimoji="0" lang="en-US" sz="1400" b="0" i="0" u="none" strike="noStrike" kern="1200" cap="none" spc="0" normalizeH="0" noProof="0" dirty="0" smtClean="0">
                <a:ln>
                  <a:noFill/>
                </a:ln>
                <a:solidFill>
                  <a:schemeClr val="tx1"/>
                </a:solidFill>
                <a:effectLst/>
                <a:uLnTx/>
                <a:uFillTx/>
                <a:latin typeface="+mn-lt"/>
                <a:ea typeface="+mn-ea"/>
                <a:cs typeface="+mn-cs"/>
              </a:rPr>
              <a:t>” </a:t>
            </a:r>
            <a:r>
              <a:rPr kumimoji="0" lang="en-US" sz="1400" b="0" i="1" u="none" strike="noStrike" kern="1200" cap="none" spc="0" normalizeH="0" noProof="0" dirty="0" smtClean="0">
                <a:ln>
                  <a:noFill/>
                </a:ln>
                <a:solidFill>
                  <a:schemeClr val="tx1"/>
                </a:solidFill>
                <a:effectLst/>
                <a:uLnTx/>
                <a:uFillTx/>
                <a:latin typeface="+mn-lt"/>
                <a:ea typeface="+mn-ea"/>
                <a:cs typeface="+mn-cs"/>
              </a:rPr>
              <a:t>Journal of Personality and Social Psychology, </a:t>
            </a:r>
            <a:r>
              <a:rPr lang="en-US" sz="1400" b="1" i="1" dirty="0" smtClean="0"/>
              <a:t>4</a:t>
            </a:r>
            <a:r>
              <a:rPr lang="en-US" sz="1400" dirty="0" smtClean="0"/>
              <a:t>, 2</a:t>
            </a:r>
            <a:r>
              <a:rPr lang="en-US" sz="1400" i="1" dirty="0" smtClean="0"/>
              <a:t> </a:t>
            </a:r>
            <a:r>
              <a:rPr lang="en-US" sz="1400" dirty="0" smtClean="0"/>
              <a:t>(1966).</a:t>
            </a:r>
            <a:endParaRPr kumimoji="0" lang="en-US" sz="1400" i="0" u="none" strike="noStrike" kern="1200" cap="none" spc="0" normalizeH="0" baseline="0" noProof="0" dirty="0">
              <a:ln>
                <a:noFill/>
              </a:ln>
              <a:solidFill>
                <a:schemeClr val="tx1"/>
              </a:solidFill>
              <a:effectLst/>
              <a:uLnTx/>
              <a:uFillTx/>
              <a:latin typeface="+mn-lt"/>
              <a:ea typeface="+mn-ea"/>
              <a:cs typeface="+mn-cs"/>
            </a:endParaRPr>
          </a:p>
        </p:txBody>
      </p:sp>
      <p:sp>
        <p:nvSpPr>
          <p:cNvPr id="9" name="Content Placeholder 3"/>
          <p:cNvSpPr txBox="1">
            <a:spLocks/>
          </p:cNvSpPr>
          <p:nvPr/>
        </p:nvSpPr>
        <p:spPr>
          <a:xfrm>
            <a:off x="228600" y="3200400"/>
            <a:ext cx="3352800" cy="2362200"/>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120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Large request:</a:t>
            </a:r>
          </a:p>
          <a:p>
            <a:pPr marL="731520" marR="0" lvl="1" indent="-274320" algn="l" defTabSz="914400" rtl="0" eaLnBrk="1" fontAlgn="auto" latinLnBrk="0" hangingPunct="1">
              <a:lnSpc>
                <a:spcPct val="100000"/>
              </a:lnSpc>
              <a:spcBef>
                <a:spcPct val="20000"/>
              </a:spcBef>
              <a:spcAft>
                <a:spcPts val="1200"/>
              </a:spcAft>
              <a:buClr>
                <a:schemeClr val="accent2"/>
              </a:buClr>
              <a:buSzPct val="90000"/>
              <a:buFont typeface="Wingdings"/>
              <a:buChar char=""/>
              <a:tabLst/>
              <a:defRPr/>
            </a:pPr>
            <a:r>
              <a:rPr kumimoji="0" lang="en-US" sz="2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22.2 %</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1200"/>
              </a:spcAft>
              <a:buClr>
                <a:schemeClr val="accent1"/>
              </a:buClr>
              <a:buSzPct val="80000"/>
              <a:buFont typeface="Wingdings 2"/>
              <a:buChar char=""/>
              <a:tabLst/>
              <a:defRPr/>
            </a:pPr>
            <a:r>
              <a:rPr lang="en-US" sz="2400" dirty="0" smtClean="0"/>
              <a:t>Small/large requests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100000"/>
              </a:lnSpc>
              <a:spcBef>
                <a:spcPct val="20000"/>
              </a:spcBef>
              <a:spcAft>
                <a:spcPts val="1200"/>
              </a:spcAft>
              <a:buClr>
                <a:schemeClr val="accent2"/>
              </a:buClr>
              <a:buSzPct val="90000"/>
              <a:buFont typeface="Wingdings"/>
              <a:buChar char=""/>
              <a:tabLst/>
              <a:defRPr/>
            </a:pPr>
            <a:r>
              <a:rPr kumimoji="0" lang="en-US" sz="2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52.8 %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to Religion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6" name="Content Placeholder 3"/>
          <p:cNvSpPr>
            <a:spLocks noGrp="1"/>
          </p:cNvSpPr>
          <p:nvPr>
            <p:ph idx="1"/>
          </p:nvPr>
        </p:nvSpPr>
        <p:spPr>
          <a:xfrm>
            <a:off x="228600" y="1600200"/>
            <a:ext cx="8458200" cy="914400"/>
          </a:xfrm>
        </p:spPr>
        <p:txBody>
          <a:bodyPr>
            <a:normAutofit fontScale="92500" lnSpcReduction="10000"/>
          </a:bodyPr>
          <a:lstStyle/>
          <a:p>
            <a:pPr>
              <a:spcAft>
                <a:spcPts val="1200"/>
              </a:spcAft>
            </a:pPr>
            <a:r>
              <a:rPr lang="en-US" sz="2400" dirty="0" smtClean="0"/>
              <a:t>People are suckers  </a:t>
            </a:r>
            <a:r>
              <a:rPr lang="en-US" sz="2400" dirty="0" smtClean="0">
                <a:sym typeface="Wingdings" pitchFamily="2" charset="2"/>
              </a:rPr>
              <a:t></a:t>
            </a:r>
            <a:endParaRPr lang="en-US" sz="2400" dirty="0" smtClean="0"/>
          </a:p>
          <a:p>
            <a:pPr>
              <a:spcAft>
                <a:spcPts val="1200"/>
              </a:spcAft>
            </a:pPr>
            <a:r>
              <a:rPr lang="en-US" sz="2400" dirty="0" smtClean="0"/>
              <a:t>“</a:t>
            </a:r>
            <a:r>
              <a:rPr lang="en-US" sz="2400" dirty="0" smtClean="0"/>
              <a:t>Milk before the meat” doctrine = foot-in-the-door effect.</a:t>
            </a:r>
            <a:endParaRPr lang="en-US" sz="2000" dirty="0" smtClean="0"/>
          </a:p>
        </p:txBody>
      </p:sp>
      <p:pic>
        <p:nvPicPr>
          <p:cNvPr id="2050" name="Picture 2" descr="http://t2.gstatic.com/images?q=tbn:ANd9GcSq-mdIXZFKkdO08aROQJiep6SgGRh1vROrYwtBkjG_uoyCZ7j6H4rUGCWt"/>
          <p:cNvPicPr>
            <a:picLocks noChangeAspect="1" noChangeArrowheads="1"/>
          </p:cNvPicPr>
          <p:nvPr/>
        </p:nvPicPr>
        <p:blipFill>
          <a:blip r:embed="rId3" cstate="print"/>
          <a:srcRect/>
          <a:stretch>
            <a:fillRect/>
          </a:stretch>
        </p:blipFill>
        <p:spPr bwMode="auto">
          <a:xfrm>
            <a:off x="357458" y="2849880"/>
            <a:ext cx="3192879" cy="3383280"/>
          </a:xfrm>
          <a:prstGeom prst="rect">
            <a:avLst/>
          </a:prstGeom>
          <a:noFill/>
        </p:spPr>
      </p:pic>
      <p:pic>
        <p:nvPicPr>
          <p:cNvPr id="2052" name="Picture 4" descr="http://i160.photobucket.com/albums/t191/anonymous341/images/food_steak.jpg"/>
          <p:cNvPicPr>
            <a:picLocks noChangeAspect="1" noChangeArrowheads="1"/>
          </p:cNvPicPr>
          <p:nvPr/>
        </p:nvPicPr>
        <p:blipFill>
          <a:blip r:embed="rId4" cstate="print"/>
          <a:srcRect/>
          <a:stretch>
            <a:fillRect/>
          </a:stretch>
        </p:blipFill>
        <p:spPr bwMode="auto">
          <a:xfrm>
            <a:off x="3862659" y="2667000"/>
            <a:ext cx="4747941" cy="3657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pic>
        <p:nvPicPr>
          <p:cNvPr id="1026" name="Picture 2" descr="C:\docs\Mormon Stories\figs\New Slide.png"/>
          <p:cNvPicPr>
            <a:picLocks noChangeAspect="1" noChangeArrowheads="1"/>
          </p:cNvPicPr>
          <p:nvPr/>
        </p:nvPicPr>
        <p:blipFill>
          <a:blip r:embed="rId3" cstate="print"/>
          <a:srcRect/>
          <a:stretch>
            <a:fillRect/>
          </a:stretch>
        </p:blipFill>
        <p:spPr bwMode="auto">
          <a:xfrm>
            <a:off x="291380" y="1600200"/>
            <a:ext cx="8471620" cy="484632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Hallucinations</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pic>
        <p:nvPicPr>
          <p:cNvPr id="4098" name="Picture 2"/>
          <p:cNvPicPr>
            <a:picLocks noChangeAspect="1" noChangeArrowheads="1"/>
          </p:cNvPicPr>
          <p:nvPr/>
        </p:nvPicPr>
        <p:blipFill>
          <a:blip r:embed="rId3" cstate="print"/>
          <a:srcRect l="9375" t="11000" r="10625" b="5000"/>
          <a:stretch>
            <a:fillRect/>
          </a:stretch>
        </p:blipFill>
        <p:spPr bwMode="auto">
          <a:xfrm>
            <a:off x="1143000" y="1600200"/>
            <a:ext cx="6934200" cy="4550569"/>
          </a:xfrm>
          <a:prstGeom prst="rect">
            <a:avLst/>
          </a:prstGeom>
          <a:noFill/>
          <a:ln w="9525">
            <a:solidFill>
              <a:schemeClr val="tx1"/>
            </a:solidFill>
            <a:miter lim="800000"/>
            <a:headEnd/>
            <a:tailEnd/>
          </a:ln>
          <a:effectLst/>
        </p:spPr>
      </p:pic>
      <p:sp>
        <p:nvSpPr>
          <p:cNvPr id="7" name="Content Placeholder 3"/>
          <p:cNvSpPr txBox="1">
            <a:spLocks/>
          </p:cNvSpPr>
          <p:nvPr/>
        </p:nvSpPr>
        <p:spPr>
          <a:xfrm>
            <a:off x="3429000" y="6248400"/>
            <a:ext cx="2438400" cy="320040"/>
          </a:xfrm>
          <a:prstGeom prst="rect">
            <a:avLst/>
          </a:prstGeom>
        </p:spPr>
        <p:txBody>
          <a:bodyPr vert="horz">
            <a:normAutofit/>
          </a:bodyPr>
          <a:lstStyle/>
          <a:p>
            <a:r>
              <a:rPr kumimoji="0" lang="en-US" sz="1400" b="0" i="0" u="none" strike="noStrike" kern="1200" cap="none" spc="0" normalizeH="0" baseline="0" noProof="0" dirty="0" smtClean="0">
                <a:ln>
                  <a:noFill/>
                </a:ln>
                <a:solidFill>
                  <a:schemeClr val="tx1"/>
                </a:solidFill>
                <a:effectLst/>
                <a:uLnTx/>
                <a:uFillTx/>
                <a:latin typeface="+mn-lt"/>
                <a:ea typeface="+mn-ea"/>
                <a:cs typeface="+mn-cs"/>
              </a:rPr>
              <a:t>www.intervoiceonline.org</a:t>
            </a:r>
            <a:endParaRPr kumimoji="0" lang="en-US" sz="14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 Triggers</a:t>
            </a:r>
            <a:endParaRPr lang="en-US" dirty="0"/>
          </a:p>
        </p:txBody>
      </p:sp>
      <p:sp>
        <p:nvSpPr>
          <p:cNvPr id="3" name="Content Placeholder 2"/>
          <p:cNvSpPr>
            <a:spLocks noGrp="1"/>
          </p:cNvSpPr>
          <p:nvPr>
            <p:ph idx="1"/>
          </p:nvPr>
        </p:nvSpPr>
        <p:spPr>
          <a:xfrm>
            <a:off x="457200" y="1676400"/>
            <a:ext cx="4267200" cy="4953000"/>
          </a:xfrm>
        </p:spPr>
        <p:txBody>
          <a:bodyPr>
            <a:noAutofit/>
          </a:bodyPr>
          <a:lstStyle/>
          <a:p>
            <a:pPr>
              <a:spcAft>
                <a:spcPts val="600"/>
              </a:spcAft>
            </a:pPr>
            <a:r>
              <a:rPr lang="en-US" sz="3000" dirty="0" smtClean="0"/>
              <a:t>Head trauma</a:t>
            </a:r>
          </a:p>
          <a:p>
            <a:pPr>
              <a:spcAft>
                <a:spcPts val="600"/>
              </a:spcAft>
            </a:pPr>
            <a:r>
              <a:rPr lang="en-US" sz="3000" dirty="0" smtClean="0"/>
              <a:t>Bereavement</a:t>
            </a:r>
          </a:p>
          <a:p>
            <a:pPr>
              <a:spcAft>
                <a:spcPts val="600"/>
              </a:spcAft>
            </a:pPr>
            <a:r>
              <a:rPr lang="en-US" sz="3000" dirty="0" smtClean="0"/>
              <a:t>Drug abuse</a:t>
            </a:r>
          </a:p>
          <a:p>
            <a:pPr>
              <a:spcAft>
                <a:spcPts val="600"/>
              </a:spcAft>
            </a:pPr>
            <a:r>
              <a:rPr lang="en-US" sz="3000" dirty="0" smtClean="0"/>
              <a:t>Sexual abuse</a:t>
            </a:r>
          </a:p>
          <a:p>
            <a:pPr>
              <a:spcAft>
                <a:spcPts val="600"/>
              </a:spcAft>
            </a:pPr>
            <a:r>
              <a:rPr lang="en-US" sz="3000" dirty="0" smtClean="0"/>
              <a:t>Solitary confinement</a:t>
            </a:r>
          </a:p>
          <a:p>
            <a:pPr>
              <a:spcAft>
                <a:spcPts val="600"/>
              </a:spcAft>
            </a:pPr>
            <a:r>
              <a:rPr lang="en-US" sz="3000" dirty="0" smtClean="0"/>
              <a:t>Childhood neglect</a:t>
            </a:r>
          </a:p>
          <a:p>
            <a:pPr>
              <a:spcAft>
                <a:spcPts val="600"/>
              </a:spcAft>
            </a:pPr>
            <a:r>
              <a:rPr lang="en-US" sz="3000" dirty="0" smtClean="0"/>
              <a:t>Bipolar disorder</a:t>
            </a:r>
          </a:p>
          <a:p>
            <a:pPr>
              <a:spcAft>
                <a:spcPts val="600"/>
              </a:spcAft>
            </a:pPr>
            <a:r>
              <a:rPr lang="en-US" sz="3000" dirty="0" smtClean="0"/>
              <a:t>Migraines</a:t>
            </a:r>
          </a:p>
          <a:p>
            <a:pPr>
              <a:spcAft>
                <a:spcPts val="600"/>
              </a:spcAft>
            </a:pPr>
            <a:r>
              <a:rPr lang="en-US" sz="3000" dirty="0" smtClean="0"/>
              <a:t>Schizophrenia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sp>
        <p:nvSpPr>
          <p:cNvPr id="5" name="Content Placeholder 2"/>
          <p:cNvSpPr txBox="1">
            <a:spLocks/>
          </p:cNvSpPr>
          <p:nvPr/>
        </p:nvSpPr>
        <p:spPr>
          <a:xfrm>
            <a:off x="4724400" y="1698991"/>
            <a:ext cx="4267200" cy="4625609"/>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600"/>
              </a:spcAft>
              <a:buClr>
                <a:schemeClr val="accent1"/>
              </a:buClr>
              <a:buSzPct val="80000"/>
              <a:buFont typeface="Wingdings 2"/>
              <a:buChar char=""/>
              <a:tabLst/>
              <a:defRPr/>
            </a:pPr>
            <a:r>
              <a:rPr lang="en-US" sz="3000" dirty="0" smtClean="0"/>
              <a:t>Social anxiety</a:t>
            </a:r>
          </a:p>
          <a:p>
            <a:pPr marL="438912" marR="0" lvl="0" indent="-320040" algn="l" defTabSz="914400" rtl="0" eaLnBrk="1" fontAlgn="auto" latinLnBrk="0" hangingPunct="1">
              <a:lnSpc>
                <a:spcPct val="100000"/>
              </a:lnSpc>
              <a:spcBef>
                <a:spcPts val="0"/>
              </a:spcBef>
              <a:spcAft>
                <a:spcPts val="600"/>
              </a:spcAft>
              <a:buClr>
                <a:schemeClr val="accent1"/>
              </a:buClr>
              <a:buSzPct val="80000"/>
              <a:buFont typeface="Wingdings 2"/>
              <a:buChar char=""/>
              <a:tabLst/>
              <a:defRPr/>
            </a:pPr>
            <a:r>
              <a:rPr lang="en-US" sz="3000" dirty="0" smtClean="0"/>
              <a:t>Multiple personality disorder</a:t>
            </a:r>
          </a:p>
          <a:p>
            <a:pPr marL="438912" marR="0" lvl="0" indent="-320040" algn="l" defTabSz="914400" rtl="0" eaLnBrk="1" fontAlgn="auto" latinLnBrk="0" hangingPunct="1">
              <a:lnSpc>
                <a:spcPct val="100000"/>
              </a:lnSpc>
              <a:spcBef>
                <a:spcPts val="0"/>
              </a:spcBef>
              <a:spcAft>
                <a:spcPts val="600"/>
              </a:spcAft>
              <a:buClr>
                <a:schemeClr val="accent1"/>
              </a:buClr>
              <a:buSzPct val="80000"/>
              <a:buFont typeface="Wingdings 2"/>
              <a:buChar char=""/>
              <a:tabLst/>
              <a:defRPr/>
            </a:pPr>
            <a:r>
              <a:rPr lang="en-US" sz="3000" dirty="0" smtClean="0"/>
              <a:t>PTST</a:t>
            </a:r>
          </a:p>
          <a:p>
            <a:pPr marL="438912" marR="0" lvl="0" indent="-320040" algn="l" defTabSz="914400" rtl="0" eaLnBrk="1" fontAlgn="auto" latinLnBrk="0" hangingPunct="1">
              <a:lnSpc>
                <a:spcPct val="100000"/>
              </a:lnSpc>
              <a:spcBef>
                <a:spcPts val="0"/>
              </a:spcBef>
              <a:spcAft>
                <a:spcPts val="600"/>
              </a:spcAft>
              <a:buClr>
                <a:schemeClr val="accent1"/>
              </a:buClr>
              <a:buSzPct val="80000"/>
              <a:buFont typeface="Wingdings 2"/>
              <a:buChar char=""/>
              <a:tabLst/>
              <a:defRPr/>
            </a:pPr>
            <a:r>
              <a:rPr lang="en-US" sz="3000" dirty="0" smtClean="0"/>
              <a:t>Sleep deprivation</a:t>
            </a:r>
          </a:p>
          <a:p>
            <a:pPr marL="438912" marR="0" lvl="0" indent="-320040" algn="l" defTabSz="914400" rtl="0" eaLnBrk="1" fontAlgn="auto" latinLnBrk="0" hangingPunct="1">
              <a:lnSpc>
                <a:spcPct val="100000"/>
              </a:lnSpc>
              <a:spcBef>
                <a:spcPts val="0"/>
              </a:spcBef>
              <a:spcAft>
                <a:spcPts val="600"/>
              </a:spcAft>
              <a:buClr>
                <a:schemeClr val="accent1"/>
              </a:buClr>
              <a:buSzPct val="80000"/>
              <a:tabLst/>
              <a:defRPr/>
            </a:pPr>
            <a:endParaRPr lang="en-US" sz="3000" dirty="0" smtClean="0"/>
          </a:p>
          <a:p>
            <a:pPr marL="438912" marR="0" lvl="0" indent="-320040" algn="l" defTabSz="914400" rtl="0" eaLnBrk="1" fontAlgn="auto" latinLnBrk="0" hangingPunct="1">
              <a:lnSpc>
                <a:spcPct val="100000"/>
              </a:lnSpc>
              <a:spcBef>
                <a:spcPts val="0"/>
              </a:spcBef>
              <a:spcAft>
                <a:spcPts val="600"/>
              </a:spcAft>
              <a:buClr>
                <a:schemeClr val="accent1"/>
              </a:buClr>
              <a:buSzPct val="80000"/>
              <a:tabLst/>
              <a:defRPr/>
            </a:pPr>
            <a:r>
              <a:rPr lang="en-US" sz="3000" dirty="0" smtClean="0"/>
              <a:t>… and many more!</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lang="en-US" sz="3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“Still Small Voice”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6" name="Content Placeholder 3"/>
          <p:cNvSpPr txBox="1">
            <a:spLocks/>
          </p:cNvSpPr>
          <p:nvPr/>
        </p:nvSpPr>
        <p:spPr>
          <a:xfrm>
            <a:off x="228600" y="5791200"/>
            <a:ext cx="8686800" cy="548640"/>
          </a:xfrm>
          <a:prstGeom prst="rect">
            <a:avLst/>
          </a:prstGeom>
        </p:spPr>
        <p:txBody>
          <a:bodyPr vert="horz">
            <a:normAutofit/>
          </a:bodyPr>
          <a:lstStyle/>
          <a:p>
            <a:r>
              <a:rPr kumimoji="0" lang="en-US" sz="1400" b="0" i="0" u="none" strike="noStrike" kern="1200" cap="none" spc="0" normalizeH="0" baseline="0" noProof="0" dirty="0" smtClean="0">
                <a:ln>
                  <a:noFill/>
                </a:ln>
                <a:solidFill>
                  <a:schemeClr val="tx1"/>
                </a:solidFill>
                <a:effectLst/>
                <a:uLnTx/>
                <a:uFillTx/>
                <a:latin typeface="+mn-lt"/>
                <a:ea typeface="+mn-ea"/>
                <a:cs typeface="+mn-cs"/>
              </a:rPr>
              <a:t>Moritz, S. and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Laroi</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F.</a:t>
            </a:r>
            <a:r>
              <a:rPr kumimoji="0" lang="en-US" sz="1400" b="0" i="0" u="none" strike="noStrike" kern="1200" cap="none" spc="0" normalizeH="0" noProof="0" dirty="0" smtClean="0">
                <a:ln>
                  <a:noFill/>
                </a:ln>
                <a:solidFill>
                  <a:schemeClr val="tx1"/>
                </a:solidFill>
                <a:effectLst/>
                <a:uLnTx/>
                <a:uFillTx/>
                <a:latin typeface="+mn-lt"/>
                <a:ea typeface="+mn-ea"/>
                <a:cs typeface="+mn-cs"/>
              </a:rPr>
              <a:t>, “</a:t>
            </a:r>
            <a:r>
              <a:rPr lang="en-US" sz="1400" dirty="0" smtClean="0"/>
              <a:t>Differences and similarities in the sensory and cognitive signatures of voice-hearing, intrusions and thoughts,</a:t>
            </a:r>
            <a:r>
              <a:rPr kumimoji="0" lang="en-US" sz="1400" b="0" i="0" u="none" strike="noStrike" kern="1200" cap="none" spc="0" normalizeH="0" noProof="0" dirty="0" smtClean="0">
                <a:ln>
                  <a:noFill/>
                </a:ln>
                <a:solidFill>
                  <a:schemeClr val="tx1"/>
                </a:solidFill>
                <a:effectLst/>
                <a:uLnTx/>
                <a:uFillTx/>
                <a:latin typeface="+mn-lt"/>
                <a:ea typeface="+mn-ea"/>
                <a:cs typeface="+mn-cs"/>
              </a:rPr>
              <a:t>” </a:t>
            </a:r>
            <a:r>
              <a:rPr kumimoji="0" lang="en-US" sz="1400" b="0" i="1" u="none" strike="noStrike" kern="1200" cap="none" spc="0" normalizeH="0" noProof="0" dirty="0" smtClean="0">
                <a:ln>
                  <a:noFill/>
                </a:ln>
                <a:solidFill>
                  <a:schemeClr val="tx1"/>
                </a:solidFill>
                <a:effectLst/>
                <a:uLnTx/>
                <a:uFillTx/>
                <a:latin typeface="+mn-lt"/>
                <a:ea typeface="+mn-ea"/>
                <a:cs typeface="+mn-cs"/>
              </a:rPr>
              <a:t>Schizophrenia Research, </a:t>
            </a:r>
            <a:r>
              <a:rPr lang="en-US" sz="1400" b="1" i="1" dirty="0" smtClean="0"/>
              <a:t>102</a:t>
            </a:r>
            <a:r>
              <a:rPr lang="en-US" sz="1400" dirty="0" smtClean="0"/>
              <a:t>, 1</a:t>
            </a:r>
            <a:r>
              <a:rPr lang="en-US" sz="1400" i="1" dirty="0" smtClean="0"/>
              <a:t> </a:t>
            </a:r>
            <a:r>
              <a:rPr lang="en-US" sz="1400" dirty="0" smtClean="0"/>
              <a:t>(2008).</a:t>
            </a:r>
            <a:endParaRPr kumimoji="0" lang="en-US" sz="1400"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3" cstate="print"/>
          <a:srcRect l="8125" t="25000" r="6250" b="33594"/>
          <a:stretch>
            <a:fillRect/>
          </a:stretch>
        </p:blipFill>
        <p:spPr bwMode="auto">
          <a:xfrm>
            <a:off x="304800" y="2057400"/>
            <a:ext cx="8509094" cy="329184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11030</TotalTime>
  <Words>3121</Words>
  <Application>Microsoft Office PowerPoint</Application>
  <PresentationFormat>On-screen Show (4:3)</PresentationFormat>
  <Paragraphs>226</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Module</vt:lpstr>
      <vt:lpstr>Compliance Techniques</vt:lpstr>
      <vt:lpstr>Low Balling</vt:lpstr>
      <vt:lpstr>That’s Not All!</vt:lpstr>
      <vt:lpstr>Foot in the door</vt:lpstr>
      <vt:lpstr>Applications to Religion</vt:lpstr>
      <vt:lpstr>Overview</vt:lpstr>
      <vt:lpstr>Hallucinations</vt:lpstr>
      <vt:lpstr>Voice Triggers</vt:lpstr>
      <vt:lpstr>The “Still Small Voice”</vt:lpstr>
      <vt:lpstr>Hallucination or No?</vt:lpstr>
      <vt:lpstr>Take Home Points</vt:lpstr>
      <vt:lpstr>God of the Gaps</vt:lpstr>
      <vt:lpstr>Meet Bob</vt:lpstr>
      <vt:lpstr>Meet Carl</vt:lpstr>
      <vt:lpstr>Need for Cognitive Closure</vt:lpstr>
      <vt:lpstr>Need for Closure Scale</vt:lpstr>
      <vt:lpstr>Meet Phil</vt:lpstr>
      <vt:lpstr>Employee Evaluation</vt:lpstr>
      <vt:lpstr>Results</vt:lpstr>
      <vt:lpstr>NFCC and Religiosity</vt:lpstr>
      <vt:lpstr>God of the Gaps Explained</vt:lpstr>
      <vt:lpstr>Tip of the Iceberg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Simulated Performance of Plasmon-Enhanced Thin-Film Silicon Solar Cells</dc:title>
  <dc:creator>JR</dc:creator>
  <cp:lastModifiedBy>JR</cp:lastModifiedBy>
  <cp:revision>6374</cp:revision>
  <dcterms:created xsi:type="dcterms:W3CDTF">2006-08-16T00:00:00Z</dcterms:created>
  <dcterms:modified xsi:type="dcterms:W3CDTF">2012-04-12T04:34:58Z</dcterms:modified>
</cp:coreProperties>
</file>